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56" r:id="rId5"/>
    <p:sldId id="265" r:id="rId6"/>
    <p:sldId id="257" r:id="rId7"/>
    <p:sldId id="261" r:id="rId8"/>
    <p:sldId id="274" r:id="rId9"/>
    <p:sldId id="262" r:id="rId10"/>
    <p:sldId id="283" r:id="rId11"/>
    <p:sldId id="276" r:id="rId12"/>
    <p:sldId id="275" r:id="rId13"/>
    <p:sldId id="278" r:id="rId14"/>
    <p:sldId id="279" r:id="rId15"/>
    <p:sldId id="277" r:id="rId16"/>
    <p:sldId id="280" r:id="rId17"/>
    <p:sldId id="281" r:id="rId18"/>
    <p:sldId id="282" r:id="rId19"/>
    <p:sldId id="269" r:id="rId20"/>
  </p:sldIdLst>
  <p:sldSz cx="12192000" cy="6858000"/>
  <p:notesSz cx="6858000" cy="9144000"/>
  <p:embeddedFontLst>
    <p:embeddedFont>
      <p:font typeface="Bangers" panose="020B0604020202020204" charset="0"/>
      <p:regular r:id="rId21"/>
    </p:embeddedFont>
    <p:embeddedFont>
      <p:font typeface="Stencil" panose="040409050D0802020404" pitchFamily="82" charset="0"/>
      <p:regular r:id="rId22"/>
    </p:embeddedFont>
    <p:embeddedFont>
      <p:font typeface="Work Sans SemiBold" pitchFamily="2" charset="0"/>
      <p:bold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F4136"/>
    <a:srgbClr val="3184A0"/>
    <a:srgbClr val="0C1E46"/>
    <a:srgbClr val="0071BC"/>
    <a:srgbClr val="00EEF7"/>
    <a:srgbClr val="2B428A"/>
    <a:srgbClr val="223939"/>
    <a:srgbClr val="F7FE00"/>
    <a:srgbClr val="FFD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7"/>
      </p:cViewPr>
      <p:guideLst>
        <p:guide orient="horz" pos="2160"/>
        <p:guide pos="3840"/>
        <p:guide pos="7151"/>
        <p:guide pos="506"/>
        <p:guide orient="horz" pos="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30-07-2024</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202B34-7F48-8A9C-F0F3-207EFCA432DA}"/>
              </a:ext>
            </a:extLst>
          </p:cNvPr>
          <p:cNvSpPr txBox="1"/>
          <p:nvPr/>
        </p:nvSpPr>
        <p:spPr>
          <a:xfrm>
            <a:off x="1427584" y="593512"/>
            <a:ext cx="8904318" cy="1323439"/>
          </a:xfrm>
          <a:prstGeom prst="rect">
            <a:avLst/>
          </a:prstGeom>
          <a:noFill/>
        </p:spPr>
        <p:txBody>
          <a:bodyPr wrap="square" rtlCol="0">
            <a:spAutoFit/>
          </a:bodyPr>
          <a:lstStyle/>
          <a:p>
            <a:pPr algn="ctr"/>
            <a:r>
              <a:rPr lang="en-US" sz="4000" b="1" dirty="0"/>
              <a:t>Leveraging Historical Data to Guide India’s Entry into the Anime Industry</a:t>
            </a:r>
            <a:endParaRPr lang="en-IN" sz="4000" b="1" dirty="0">
              <a:solidFill>
                <a:schemeClr val="tx1">
                  <a:lumMod val="85000"/>
                  <a:lumOff val="15000"/>
                </a:schemeClr>
              </a:solidFill>
              <a:latin typeface="Bangers" panose="00000500000000000000" pitchFamily="2" charset="0"/>
            </a:endParaRPr>
          </a:p>
        </p:txBody>
      </p:sp>
      <p:pic>
        <p:nvPicPr>
          <p:cNvPr id="86" name="Picture 85">
            <a:extLst>
              <a:ext uri="{FF2B5EF4-FFF2-40B4-BE49-F238E27FC236}">
                <a16:creationId xmlns:a16="http://schemas.microsoft.com/office/drawing/2014/main" id="{17DB76B6-1729-521A-E3E5-BAA17BF4856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40677" y="4504096"/>
            <a:ext cx="3147333" cy="2581267"/>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FA07B14D-F594-8294-7149-8C94FC52C41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712313" y="5602769"/>
            <a:ext cx="2619589" cy="1323438"/>
          </a:xfrm>
          <a:prstGeom prst="rect">
            <a:avLst/>
          </a:prstGeom>
        </p:spPr>
      </p:pic>
      <p:pic>
        <p:nvPicPr>
          <p:cNvPr id="82" name="Picture 81" descr="A picture containing toy, doll, vector graphics&#10;&#10;Description automatically generated">
            <a:extLst>
              <a:ext uri="{FF2B5EF4-FFF2-40B4-BE49-F238E27FC236}">
                <a16:creationId xmlns:a16="http://schemas.microsoft.com/office/drawing/2014/main" id="{FA928055-F7CE-D02E-5C7F-208BD48AF95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2475829" y="4075387"/>
            <a:ext cx="3147332" cy="3054764"/>
          </a:xfrm>
          <a:prstGeom prst="rect">
            <a:avLst/>
          </a:prstGeom>
        </p:spPr>
      </p:pic>
      <p:pic>
        <p:nvPicPr>
          <p:cNvPr id="84" name="Picture 83" descr="A person wearing a garment&#10;&#10;Description automatically generated with medium confidence">
            <a:extLst>
              <a:ext uri="{FF2B5EF4-FFF2-40B4-BE49-F238E27FC236}">
                <a16:creationId xmlns:a16="http://schemas.microsoft.com/office/drawing/2014/main" id="{D9C4AE40-F680-BD3E-BF87-EBEB200A1C7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155658" y="3627520"/>
            <a:ext cx="3036342" cy="3225326"/>
          </a:xfrm>
          <a:prstGeom prst="rect">
            <a:avLst/>
          </a:prstGeom>
        </p:spPr>
      </p:pic>
      <p:pic>
        <p:nvPicPr>
          <p:cNvPr id="88" name="Picture 87" descr="A cartoon of a person&#10;&#10;Description automatically generated with low confidence">
            <a:extLst>
              <a:ext uri="{FF2B5EF4-FFF2-40B4-BE49-F238E27FC236}">
                <a16:creationId xmlns:a16="http://schemas.microsoft.com/office/drawing/2014/main" id="{9CDC6121-9382-E8B8-E0C9-E4A89C8343E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4827631" y="3066947"/>
            <a:ext cx="4194476" cy="4063204"/>
          </a:xfrm>
          <a:prstGeom prst="rect">
            <a:avLst/>
          </a:prstGeom>
        </p:spPr>
      </p:pic>
    </p:spTree>
    <p:extLst>
      <p:ext uri="{BB962C8B-B14F-4D97-AF65-F5344CB8AC3E}">
        <p14:creationId xmlns:p14="http://schemas.microsoft.com/office/powerpoint/2010/main" val="233725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9F01DDA-245E-CDF8-5A41-1F1F87FD18A9}"/>
              </a:ext>
            </a:extLst>
          </p:cNvPr>
          <p:cNvGrpSpPr/>
          <p:nvPr/>
        </p:nvGrpSpPr>
        <p:grpSpPr>
          <a:xfrm>
            <a:off x="6232221" y="2906459"/>
            <a:ext cx="5888342" cy="3151442"/>
            <a:chOff x="2474029" y="1268158"/>
            <a:chExt cx="7250996" cy="4189589"/>
          </a:xfrm>
        </p:grpSpPr>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A6C4D42-CD7B-1572-CCF2-D5A76622DDD3}"/>
              </a:ext>
            </a:extLst>
          </p:cNvPr>
          <p:cNvGrpSpPr/>
          <p:nvPr/>
        </p:nvGrpSpPr>
        <p:grpSpPr>
          <a:xfrm>
            <a:off x="114513" y="1649159"/>
            <a:ext cx="5888342" cy="3151442"/>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43200" y="2169695"/>
              <a:ext cx="6699380" cy="305953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3" name="TextBox 12">
            <a:extLst>
              <a:ext uri="{FF2B5EF4-FFF2-40B4-BE49-F238E27FC236}">
                <a16:creationId xmlns:a16="http://schemas.microsoft.com/office/drawing/2014/main" id="{F8AF713B-F017-25E2-6642-786A34A2E261}"/>
              </a:ext>
            </a:extLst>
          </p:cNvPr>
          <p:cNvSpPr txBox="1"/>
          <p:nvPr/>
        </p:nvSpPr>
        <p:spPr>
          <a:xfrm>
            <a:off x="1672434" y="1711232"/>
            <a:ext cx="2761719" cy="553998"/>
          </a:xfrm>
          <a:prstGeom prst="rect">
            <a:avLst/>
          </a:prstGeom>
          <a:noFill/>
        </p:spPr>
        <p:txBody>
          <a:bodyPr wrap="square" rtlCol="0">
            <a:spAutoFit/>
          </a:bodyPr>
          <a:lstStyle/>
          <a:p>
            <a:r>
              <a:rPr lang="en-IN" sz="3000" dirty="0">
                <a:latin typeface="Bangers" panose="020B0604020202020204" charset="0"/>
              </a:rPr>
              <a:t>3.Studio Analysis</a:t>
            </a:r>
          </a:p>
        </p:txBody>
      </p:sp>
      <p:sp>
        <p:nvSpPr>
          <p:cNvPr id="14" name="TextBox 13">
            <a:extLst>
              <a:ext uri="{FF2B5EF4-FFF2-40B4-BE49-F238E27FC236}">
                <a16:creationId xmlns:a16="http://schemas.microsoft.com/office/drawing/2014/main" id="{04CB9433-23D7-2549-5A8E-9B160A9712D6}"/>
              </a:ext>
            </a:extLst>
          </p:cNvPr>
          <p:cNvSpPr txBox="1"/>
          <p:nvPr/>
        </p:nvSpPr>
        <p:spPr>
          <a:xfrm>
            <a:off x="7760249" y="2947881"/>
            <a:ext cx="3326851" cy="553998"/>
          </a:xfrm>
          <a:prstGeom prst="rect">
            <a:avLst/>
          </a:prstGeom>
          <a:noFill/>
        </p:spPr>
        <p:txBody>
          <a:bodyPr wrap="square" rtlCol="0">
            <a:spAutoFit/>
          </a:bodyPr>
          <a:lstStyle/>
          <a:p>
            <a:r>
              <a:rPr lang="en-IN" sz="3000" dirty="0">
                <a:latin typeface="Bangers" panose="020B0604020202020204" charset="0"/>
              </a:rPr>
              <a:t>4.Age rating Analysis</a:t>
            </a:r>
          </a:p>
        </p:txBody>
      </p:sp>
      <p:sp>
        <p:nvSpPr>
          <p:cNvPr id="3" name="TextBox 2">
            <a:extLst>
              <a:ext uri="{FF2B5EF4-FFF2-40B4-BE49-F238E27FC236}">
                <a16:creationId xmlns:a16="http://schemas.microsoft.com/office/drawing/2014/main" id="{33CDFDB9-89FA-A076-5E1C-2256D3F3B9F7}"/>
              </a:ext>
            </a:extLst>
          </p:cNvPr>
          <p:cNvSpPr txBox="1"/>
          <p:nvPr/>
        </p:nvSpPr>
        <p:spPr>
          <a:xfrm>
            <a:off x="476250" y="2400300"/>
            <a:ext cx="5181600" cy="2246769"/>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1- </a:t>
            </a:r>
            <a:r>
              <a:rPr lang="en-US" sz="1400" dirty="0" err="1">
                <a:solidFill>
                  <a:schemeClr val="bg1"/>
                </a:solidFill>
                <a:latin typeface="Times New Roman" panose="02020603050405020304" pitchFamily="18" charset="0"/>
                <a:cs typeface="Times New Roman" panose="02020603050405020304" pitchFamily="18" charset="0"/>
              </a:rPr>
              <a:t>Mappa</a:t>
            </a:r>
            <a:r>
              <a:rPr lang="en-US" sz="1400" dirty="0">
                <a:solidFill>
                  <a:schemeClr val="bg1"/>
                </a:solidFill>
                <a:latin typeface="Times New Roman" panose="02020603050405020304" pitchFamily="18" charset="0"/>
                <a:cs typeface="Times New Roman" panose="02020603050405020304" pitchFamily="18" charset="0"/>
              </a:rPr>
              <a:t> and Wit studio both are in top 10 most popular anime studios with just around 100 anime releases compared to other top 10 anime studio average release which is around 250</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They generally focus on a</a:t>
            </a:r>
            <a:r>
              <a:rPr lang="en-US" sz="1400" dirty="0" err="1">
                <a:solidFill>
                  <a:schemeClr val="bg1"/>
                </a:solidFill>
                <a:latin typeface="Times New Roman" panose="02020603050405020304" pitchFamily="18" charset="0"/>
                <a:cs typeface="Times New Roman" panose="02020603050405020304" pitchFamily="18" charset="0"/>
              </a:rPr>
              <a:t>dapting</a:t>
            </a:r>
            <a:r>
              <a:rPr lang="en-US" sz="1400" dirty="0">
                <a:solidFill>
                  <a:schemeClr val="bg1"/>
                </a:solidFill>
                <a:latin typeface="Times New Roman" panose="02020603050405020304" pitchFamily="18" charset="0"/>
                <a:cs typeface="Times New Roman" panose="02020603050405020304" pitchFamily="18" charset="0"/>
              </a:rPr>
              <a:t> well-known manga or light novels with established fanbases.</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 </a:t>
            </a:r>
            <a:r>
              <a:rPr lang="en-US" sz="1400" b="0" i="0" dirty="0">
                <a:solidFill>
                  <a:schemeClr val="bg1"/>
                </a:solidFill>
                <a:effectLst/>
                <a:latin typeface="Times New Roman" panose="02020603050405020304" pitchFamily="18" charset="0"/>
                <a:cs typeface="Times New Roman" panose="02020603050405020304" pitchFamily="18" charset="0"/>
              </a:rPr>
              <a:t>Despite not having the backing of the "Big 3" franchises (Naruto, One Piece, and Bleach) and with just one anime from the top 10 most popular anime, A1 Pictures has emerged as the most popular anime studio.</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40A55C-E192-875F-2085-6E7939A55876}"/>
              </a:ext>
            </a:extLst>
          </p:cNvPr>
          <p:cNvSpPr txBox="1"/>
          <p:nvPr/>
        </p:nvSpPr>
        <p:spPr>
          <a:xfrm>
            <a:off x="6572250" y="3676650"/>
            <a:ext cx="5143500" cy="2246769"/>
          </a:xfrm>
          <a:prstGeom prst="rect">
            <a:avLst/>
          </a:prstGeom>
          <a:noFill/>
        </p:spPr>
        <p:txBody>
          <a:bodyPr wrap="square" rtlCol="0">
            <a:spAutoFit/>
          </a:bodyPr>
          <a:lstStyle/>
          <a:p>
            <a:r>
              <a:rPr lang="en-US" sz="1400" b="0" i="0" dirty="0">
                <a:solidFill>
                  <a:schemeClr val="bg1"/>
                </a:solidFill>
                <a:effectLst/>
                <a:latin typeface="Times New Roman" panose="02020603050405020304" pitchFamily="18" charset="0"/>
                <a:cs typeface="Times New Roman" panose="02020603050405020304" pitchFamily="18" charset="0"/>
              </a:rPr>
              <a:t>1- While PG-13 content dominates the anime market with the highest number of releases (9,481), R-17+ content has achieved the second-highest popularity despite having nearly 10 times fewer releases (1,519). Also, </a:t>
            </a:r>
            <a:r>
              <a:rPr lang="en-US" sz="1400" dirty="0">
                <a:solidFill>
                  <a:schemeClr val="bg1"/>
                </a:solidFill>
                <a:latin typeface="Times New Roman" panose="02020603050405020304" pitchFamily="18" charset="0"/>
                <a:cs typeface="Times New Roman" panose="02020603050405020304" pitchFamily="18" charset="0"/>
              </a:rPr>
              <a:t>t</a:t>
            </a:r>
            <a:r>
              <a:rPr lang="en-US" sz="1400" b="0" i="0" dirty="0">
                <a:solidFill>
                  <a:schemeClr val="bg1"/>
                </a:solidFill>
                <a:effectLst/>
                <a:latin typeface="Times New Roman" panose="02020603050405020304" pitchFamily="18" charset="0"/>
                <a:cs typeface="Times New Roman" panose="02020603050405020304" pitchFamily="18" charset="0"/>
              </a:rPr>
              <a:t>he high average rating of 6.97 for R-17+ anime suggests that well-crafted, mature stories and characters can resonate strongly with their target audience</a:t>
            </a:r>
          </a:p>
          <a:p>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0" i="0" dirty="0">
                <a:solidFill>
                  <a:schemeClr val="bg1"/>
                </a:solidFill>
                <a:effectLst/>
                <a:latin typeface="Times New Roman" panose="02020603050405020304" pitchFamily="18" charset="0"/>
                <a:cs typeface="Times New Roman" panose="02020603050405020304" pitchFamily="18" charset="0"/>
              </a:rPr>
              <a:t>2. Hentai has the second lowest average rating (6.13) and least popularity (11 million). This suggests that explicit content may not be as well-received or widely accepted as other age ratings.</a:t>
            </a:r>
          </a:p>
        </p:txBody>
      </p:sp>
    </p:spTree>
    <p:extLst>
      <p:ext uri="{BB962C8B-B14F-4D97-AF65-F5344CB8AC3E}">
        <p14:creationId xmlns:p14="http://schemas.microsoft.com/office/powerpoint/2010/main" val="257065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A6C4D42-CD7B-1572-CCF2-D5A76622DDD3}"/>
              </a:ext>
            </a:extLst>
          </p:cNvPr>
          <p:cNvGrpSpPr/>
          <p:nvPr/>
        </p:nvGrpSpPr>
        <p:grpSpPr>
          <a:xfrm>
            <a:off x="3589979" y="1929479"/>
            <a:ext cx="5888342" cy="3151442"/>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07B651F5-691C-05DE-68EE-5A74AE111631}"/>
              </a:ext>
            </a:extLst>
          </p:cNvPr>
          <p:cNvSpPr txBox="1"/>
          <p:nvPr/>
        </p:nvSpPr>
        <p:spPr>
          <a:xfrm>
            <a:off x="5147635" y="1991552"/>
            <a:ext cx="2762250" cy="553998"/>
          </a:xfrm>
          <a:prstGeom prst="rect">
            <a:avLst/>
          </a:prstGeom>
          <a:noFill/>
        </p:spPr>
        <p:txBody>
          <a:bodyPr wrap="square" rtlCol="0">
            <a:spAutoFit/>
          </a:bodyPr>
          <a:lstStyle/>
          <a:p>
            <a:r>
              <a:rPr lang="en-IN" sz="3000" dirty="0">
                <a:latin typeface="Bangers" panose="020B0604020202020204" charset="0"/>
              </a:rPr>
              <a:t>5.Release Schedule</a:t>
            </a:r>
          </a:p>
        </p:txBody>
      </p:sp>
      <p:sp>
        <p:nvSpPr>
          <p:cNvPr id="7" name="TextBox 6">
            <a:extLst>
              <a:ext uri="{FF2B5EF4-FFF2-40B4-BE49-F238E27FC236}">
                <a16:creationId xmlns:a16="http://schemas.microsoft.com/office/drawing/2014/main" id="{3D6AFA26-098F-E591-8356-391EFB785678}"/>
              </a:ext>
            </a:extLst>
          </p:cNvPr>
          <p:cNvSpPr txBox="1"/>
          <p:nvPr/>
        </p:nvSpPr>
        <p:spPr>
          <a:xfrm>
            <a:off x="3933825" y="2733675"/>
            <a:ext cx="5162550" cy="1815882"/>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1- Sundays are the most popular day for anime releases, with a significant drop in the number of releases after Fridays.</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  April has the most members (240 million), followed by October (234 million), and then July (188 million). This suggests that these months are peak seasons for anime releases, with a significant drop in popularity with  December (32 million) at 5</a:t>
            </a:r>
            <a:r>
              <a:rPr lang="en-US" sz="1400" baseline="30000" dirty="0">
                <a:solidFill>
                  <a:schemeClr val="bg1"/>
                </a:solidFill>
                <a:latin typeface="Times New Roman" panose="02020603050405020304" pitchFamily="18" charset="0"/>
                <a:cs typeface="Times New Roman" panose="02020603050405020304" pitchFamily="18" charset="0"/>
              </a:rPr>
              <a:t>th</a:t>
            </a:r>
            <a:r>
              <a:rPr lang="en-US" sz="1400" dirty="0">
                <a:solidFill>
                  <a:schemeClr val="bg1"/>
                </a:solidFill>
                <a:latin typeface="Times New Roman" panose="02020603050405020304" pitchFamily="18" charset="0"/>
                <a:cs typeface="Times New Roman" panose="02020603050405020304" pitchFamily="18" charset="0"/>
              </a:rPr>
              <a:t> place and lower for all other months . least popular is May (14 million).</a:t>
            </a:r>
            <a:endParaRPr lang="en-IN"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725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8ADDB0-441C-932A-7227-9B4986C151CC}"/>
              </a:ext>
            </a:extLst>
          </p:cNvPr>
          <p:cNvGrpSpPr/>
          <p:nvPr/>
        </p:nvGrpSpPr>
        <p:grpSpPr>
          <a:xfrm>
            <a:off x="3411538" y="1777967"/>
            <a:ext cx="5368924" cy="3302065"/>
            <a:chOff x="803275" y="4548085"/>
            <a:chExt cx="10548938" cy="3305984"/>
          </a:xfrm>
        </p:grpSpPr>
        <p:sp>
          <p:nvSpPr>
            <p:cNvPr id="12" name="Rectangle: Rounded Corners 11">
              <a:extLst>
                <a:ext uri="{FF2B5EF4-FFF2-40B4-BE49-F238E27FC236}">
                  <a16:creationId xmlns:a16="http://schemas.microsoft.com/office/drawing/2014/main" id="{9979D36A-B2F4-DC53-5960-F68D9998DAE8}"/>
                </a:ext>
              </a:extLst>
            </p:cNvPr>
            <p:cNvSpPr/>
            <p:nvPr/>
          </p:nvSpPr>
          <p:spPr>
            <a:xfrm>
              <a:off x="803275" y="4548085"/>
              <a:ext cx="10548938" cy="3305984"/>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09242EA-A44D-8C3C-D8D1-1721573779E3}"/>
                </a:ext>
              </a:extLst>
            </p:cNvPr>
            <p:cNvSpPr/>
            <p:nvPr/>
          </p:nvSpPr>
          <p:spPr>
            <a:xfrm>
              <a:off x="1168400" y="5245566"/>
              <a:ext cx="9855199" cy="193605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9A4C6D1-A3E7-593C-BE6A-C9319B905DB7}"/>
                </a:ext>
              </a:extLst>
            </p:cNvPr>
            <p:cNvSpPr txBox="1"/>
            <p:nvPr/>
          </p:nvSpPr>
          <p:spPr>
            <a:xfrm>
              <a:off x="1168400" y="5767714"/>
              <a:ext cx="9776408" cy="970454"/>
            </a:xfrm>
            <a:prstGeom prst="rect">
              <a:avLst/>
            </a:prstGeom>
            <a:noFill/>
          </p:spPr>
          <p:txBody>
            <a:bodyPr wrap="square" rtlCol="0">
              <a:spAutoFit/>
            </a:bodyPr>
            <a:lstStyle/>
            <a:p>
              <a:pPr algn="ctr">
                <a:lnSpc>
                  <a:spcPct val="150000"/>
                </a:lnSpc>
              </a:pPr>
              <a:r>
                <a:rPr lang="en-IN" sz="4400" i="1" dirty="0">
                  <a:solidFill>
                    <a:schemeClr val="bg1"/>
                  </a:solidFill>
                  <a:latin typeface="Bangers" panose="020B0604020202020204" charset="0"/>
                  <a:ea typeface="Open Sans" panose="020B0606030504020204" pitchFamily="34" charset="0"/>
                  <a:cs typeface="Times New Roman" panose="02020603050405020304" pitchFamily="18" charset="0"/>
                </a:rPr>
                <a:t>Recommendations</a:t>
              </a:r>
            </a:p>
          </p:txBody>
        </p:sp>
      </p:grpSp>
    </p:spTree>
    <p:extLst>
      <p:ext uri="{BB962C8B-B14F-4D97-AF65-F5344CB8AC3E}">
        <p14:creationId xmlns:p14="http://schemas.microsoft.com/office/powerpoint/2010/main" val="181255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9F01DDA-245E-CDF8-5A41-1F1F87FD18A9}"/>
              </a:ext>
            </a:extLst>
          </p:cNvPr>
          <p:cNvGrpSpPr/>
          <p:nvPr/>
        </p:nvGrpSpPr>
        <p:grpSpPr>
          <a:xfrm>
            <a:off x="6232221" y="2906458"/>
            <a:ext cx="5888342" cy="3618167"/>
            <a:chOff x="2474029" y="1268158"/>
            <a:chExt cx="7250996" cy="4189589"/>
          </a:xfrm>
        </p:grpSpPr>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A6C4D42-CD7B-1572-CCF2-D5A76622DDD3}"/>
              </a:ext>
            </a:extLst>
          </p:cNvPr>
          <p:cNvGrpSpPr/>
          <p:nvPr/>
        </p:nvGrpSpPr>
        <p:grpSpPr>
          <a:xfrm>
            <a:off x="114513" y="1649159"/>
            <a:ext cx="5888342" cy="3427666"/>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F8AF713B-F017-25E2-6642-786A34A2E261}"/>
              </a:ext>
            </a:extLst>
          </p:cNvPr>
          <p:cNvSpPr txBox="1"/>
          <p:nvPr/>
        </p:nvSpPr>
        <p:spPr>
          <a:xfrm>
            <a:off x="1672434" y="1711232"/>
            <a:ext cx="2761719" cy="553998"/>
          </a:xfrm>
          <a:prstGeom prst="rect">
            <a:avLst/>
          </a:prstGeom>
          <a:noFill/>
        </p:spPr>
        <p:txBody>
          <a:bodyPr wrap="square" rtlCol="0">
            <a:spAutoFit/>
          </a:bodyPr>
          <a:lstStyle/>
          <a:p>
            <a:r>
              <a:rPr lang="en-IN" sz="3000" dirty="0">
                <a:latin typeface="Bangers" panose="020B0604020202020204" charset="0"/>
              </a:rPr>
              <a:t>1.General Analysis</a:t>
            </a:r>
          </a:p>
        </p:txBody>
      </p:sp>
      <p:sp>
        <p:nvSpPr>
          <p:cNvPr id="14" name="TextBox 13">
            <a:extLst>
              <a:ext uri="{FF2B5EF4-FFF2-40B4-BE49-F238E27FC236}">
                <a16:creationId xmlns:a16="http://schemas.microsoft.com/office/drawing/2014/main" id="{04CB9433-23D7-2549-5A8E-9B160A9712D6}"/>
              </a:ext>
            </a:extLst>
          </p:cNvPr>
          <p:cNvSpPr txBox="1"/>
          <p:nvPr/>
        </p:nvSpPr>
        <p:spPr>
          <a:xfrm>
            <a:off x="7760249" y="2947881"/>
            <a:ext cx="2821505" cy="553998"/>
          </a:xfrm>
          <a:prstGeom prst="rect">
            <a:avLst/>
          </a:prstGeom>
          <a:noFill/>
        </p:spPr>
        <p:txBody>
          <a:bodyPr wrap="square" rtlCol="0">
            <a:spAutoFit/>
          </a:bodyPr>
          <a:lstStyle/>
          <a:p>
            <a:r>
              <a:rPr lang="en-IN" sz="3000" dirty="0">
                <a:latin typeface="Bangers" panose="020B0604020202020204" charset="0"/>
              </a:rPr>
              <a:t>2.Genre Analysis</a:t>
            </a:r>
          </a:p>
        </p:txBody>
      </p:sp>
      <p:sp>
        <p:nvSpPr>
          <p:cNvPr id="15" name="TextBox 14">
            <a:extLst>
              <a:ext uri="{FF2B5EF4-FFF2-40B4-BE49-F238E27FC236}">
                <a16:creationId xmlns:a16="http://schemas.microsoft.com/office/drawing/2014/main" id="{4722F18B-7051-9A3F-A27B-F1E9844C0597}"/>
              </a:ext>
            </a:extLst>
          </p:cNvPr>
          <p:cNvSpPr txBox="1"/>
          <p:nvPr/>
        </p:nvSpPr>
        <p:spPr>
          <a:xfrm>
            <a:off x="457200" y="2354618"/>
            <a:ext cx="5336658" cy="332398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1-</a:t>
            </a:r>
            <a:r>
              <a:rPr lang="en-IN" sz="1400" b="0" i="0" dirty="0">
                <a:solidFill>
                  <a:schemeClr val="bg1"/>
                </a:solidFill>
                <a:effectLst/>
                <a:latin typeface="Times New Roman" panose="02020603050405020304" pitchFamily="18" charset="0"/>
                <a:cs typeface="Times New Roman" panose="02020603050405020304" pitchFamily="18" charset="0"/>
              </a:rPr>
              <a:t>Develop Emotionally Resonant Narratives- </a:t>
            </a:r>
            <a:r>
              <a:rPr lang="en-US" sz="1400" b="0" i="0" dirty="0">
                <a:solidFill>
                  <a:schemeClr val="bg1"/>
                </a:solidFill>
                <a:effectLst/>
                <a:latin typeface="Times New Roman" panose="02020603050405020304" pitchFamily="18" charset="0"/>
                <a:cs typeface="Times New Roman" panose="02020603050405020304" pitchFamily="18" charset="0"/>
              </a:rPr>
              <a:t>Given the shift towards narratives that blend emotional depth with fantasy elements,</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Frieren</a:t>
            </a:r>
            <a:r>
              <a:rPr lang="en-US" sz="1400" dirty="0">
                <a:solidFill>
                  <a:schemeClr val="bg1"/>
                </a:solidFill>
                <a:latin typeface="Times New Roman" panose="02020603050405020304" pitchFamily="18" charset="0"/>
                <a:cs typeface="Times New Roman" panose="02020603050405020304" pitchFamily="18" charset="0"/>
              </a:rPr>
              <a:t> being a good example to learn from , </a:t>
            </a:r>
            <a:r>
              <a:rPr lang="en-US" sz="1400" b="0" i="0" dirty="0" err="1">
                <a:solidFill>
                  <a:schemeClr val="bg1"/>
                </a:solidFill>
                <a:effectLst/>
                <a:latin typeface="Times New Roman" panose="02020603050405020304" pitchFamily="18" charset="0"/>
                <a:cs typeface="Times New Roman" panose="02020603050405020304" pitchFamily="18" charset="0"/>
              </a:rPr>
              <a:t>Nirmana</a:t>
            </a:r>
            <a:r>
              <a:rPr lang="en-US" sz="1400" b="0" i="0" dirty="0">
                <a:solidFill>
                  <a:schemeClr val="bg1"/>
                </a:solidFill>
                <a:effectLst/>
                <a:latin typeface="Times New Roman" panose="02020603050405020304" pitchFamily="18" charset="0"/>
                <a:cs typeface="Times New Roman" panose="02020603050405020304" pitchFamily="18" charset="0"/>
              </a:rPr>
              <a:t> Animations should focus on creating anime that emphasizes emotional depth and character development. </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 Engage with the Gen Z Audience- As anime's popularity grows among younger audiences,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should tailor its marketing to connect with Gen Z. This includes leveraging TikTok, Instagram, and Twitter for behind-the-scenes content, character spotlights, and interactive campaigns </a:t>
            </a:r>
            <a:r>
              <a:rPr lang="en-US" sz="1400">
                <a:solidFill>
                  <a:schemeClr val="bg1"/>
                </a:solidFill>
                <a:latin typeface="Times New Roman" panose="02020603050405020304" pitchFamily="18" charset="0"/>
                <a:cs typeface="Times New Roman" panose="02020603050405020304" pitchFamily="18" charset="0"/>
              </a:rPr>
              <a:t>like cosplay events </a:t>
            </a:r>
            <a:r>
              <a:rPr lang="en-US" sz="1400" dirty="0">
                <a:solidFill>
                  <a:schemeClr val="bg1"/>
                </a:solidFill>
                <a:latin typeface="Times New Roman" panose="02020603050405020304" pitchFamily="18" charset="0"/>
                <a:cs typeface="Times New Roman" panose="02020603050405020304" pitchFamily="18" charset="0"/>
              </a:rPr>
              <a:t>that encourage engagement.</a:t>
            </a:r>
          </a:p>
          <a:p>
            <a:endParaRPr lang="en-US" sz="1400" b="0" i="0" dirty="0">
              <a:solidFill>
                <a:schemeClr val="bg1"/>
              </a:solidFill>
              <a:effectLst/>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8042C3D-8ABD-321E-9AB6-C6F893D49952}"/>
              </a:ext>
            </a:extLst>
          </p:cNvPr>
          <p:cNvSpPr txBox="1"/>
          <p:nvPr/>
        </p:nvSpPr>
        <p:spPr>
          <a:xfrm>
            <a:off x="6534151" y="3699878"/>
            <a:ext cx="5324749" cy="2031325"/>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1- Capitalize on Action Genre's Popularity</a:t>
            </a:r>
          </a:p>
          <a:p>
            <a:r>
              <a:rPr lang="en-US" sz="1400" dirty="0">
                <a:solidFill>
                  <a:schemeClr val="bg1"/>
                </a:solidFill>
                <a:latin typeface="Times New Roman" panose="02020603050405020304" pitchFamily="18" charset="0"/>
                <a:cs typeface="Times New Roman" panose="02020603050405020304" pitchFamily="18" charset="0"/>
              </a:rPr>
              <a:t>Since action is consistently the most popular genre across all seasons,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should prioritize developing high-quality action-oriented anime series.</a:t>
            </a:r>
          </a:p>
          <a:p>
            <a:r>
              <a:rPr lang="en-US" sz="1400" dirty="0">
                <a:solidFill>
                  <a:schemeClr val="bg1"/>
                </a:solidFill>
                <a:latin typeface="Times New Roman" panose="02020603050405020304" pitchFamily="18" charset="0"/>
                <a:cs typeface="Times New Roman" panose="02020603050405020304" pitchFamily="18" charset="0"/>
              </a:rPr>
              <a:t>2- Blend Action with Fantasy and Supernatural Elements - </a:t>
            </a:r>
          </a:p>
          <a:p>
            <a:r>
              <a:rPr lang="en-US" sz="1400" dirty="0">
                <a:solidFill>
                  <a:schemeClr val="bg1"/>
                </a:solidFill>
                <a:latin typeface="Times New Roman" panose="02020603050405020304" pitchFamily="18" charset="0"/>
                <a:cs typeface="Times New Roman" panose="02020603050405020304" pitchFamily="18" charset="0"/>
              </a:rPr>
              <a:t>Given the popularity of action ,fantasy and the high ratings of fantasy and supernatural genres,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should explore blending these elements in their anime series.</a:t>
            </a:r>
          </a:p>
          <a:p>
            <a:endParaRPr 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555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9F01DDA-245E-CDF8-5A41-1F1F87FD18A9}"/>
              </a:ext>
            </a:extLst>
          </p:cNvPr>
          <p:cNvGrpSpPr/>
          <p:nvPr/>
        </p:nvGrpSpPr>
        <p:grpSpPr>
          <a:xfrm>
            <a:off x="6232221" y="2906459"/>
            <a:ext cx="5888342" cy="3865816"/>
            <a:chOff x="2474029" y="1268158"/>
            <a:chExt cx="7250996" cy="4189589"/>
          </a:xfrm>
        </p:grpSpPr>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A6C4D42-CD7B-1572-CCF2-D5A76622DDD3}"/>
              </a:ext>
            </a:extLst>
          </p:cNvPr>
          <p:cNvGrpSpPr/>
          <p:nvPr/>
        </p:nvGrpSpPr>
        <p:grpSpPr>
          <a:xfrm>
            <a:off x="114513" y="849726"/>
            <a:ext cx="5888342" cy="5170074"/>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68283" y="1985448"/>
              <a:ext cx="6699380" cy="305953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3" name="TextBox 12">
            <a:extLst>
              <a:ext uri="{FF2B5EF4-FFF2-40B4-BE49-F238E27FC236}">
                <a16:creationId xmlns:a16="http://schemas.microsoft.com/office/drawing/2014/main" id="{F8AF713B-F017-25E2-6642-786A34A2E261}"/>
              </a:ext>
            </a:extLst>
          </p:cNvPr>
          <p:cNvSpPr txBox="1"/>
          <p:nvPr/>
        </p:nvSpPr>
        <p:spPr>
          <a:xfrm>
            <a:off x="1715797" y="1015305"/>
            <a:ext cx="2761719" cy="553998"/>
          </a:xfrm>
          <a:prstGeom prst="rect">
            <a:avLst/>
          </a:prstGeom>
          <a:noFill/>
        </p:spPr>
        <p:txBody>
          <a:bodyPr wrap="square" rtlCol="0">
            <a:spAutoFit/>
          </a:bodyPr>
          <a:lstStyle/>
          <a:p>
            <a:r>
              <a:rPr lang="en-IN" sz="3000" dirty="0">
                <a:latin typeface="Bangers" panose="020B0604020202020204" charset="0"/>
              </a:rPr>
              <a:t>3.Studio Analysis</a:t>
            </a:r>
          </a:p>
        </p:txBody>
      </p:sp>
      <p:sp>
        <p:nvSpPr>
          <p:cNvPr id="14" name="TextBox 13">
            <a:extLst>
              <a:ext uri="{FF2B5EF4-FFF2-40B4-BE49-F238E27FC236}">
                <a16:creationId xmlns:a16="http://schemas.microsoft.com/office/drawing/2014/main" id="{04CB9433-23D7-2549-5A8E-9B160A9712D6}"/>
              </a:ext>
            </a:extLst>
          </p:cNvPr>
          <p:cNvSpPr txBox="1"/>
          <p:nvPr/>
        </p:nvSpPr>
        <p:spPr>
          <a:xfrm>
            <a:off x="7760249" y="2947881"/>
            <a:ext cx="3326851" cy="553998"/>
          </a:xfrm>
          <a:prstGeom prst="rect">
            <a:avLst/>
          </a:prstGeom>
          <a:noFill/>
        </p:spPr>
        <p:txBody>
          <a:bodyPr wrap="square" rtlCol="0">
            <a:spAutoFit/>
          </a:bodyPr>
          <a:lstStyle/>
          <a:p>
            <a:r>
              <a:rPr lang="en-IN" sz="3000" dirty="0">
                <a:latin typeface="Bangers" panose="020B0604020202020204" charset="0"/>
              </a:rPr>
              <a:t>4.Age rating Analysis</a:t>
            </a:r>
          </a:p>
        </p:txBody>
      </p:sp>
      <p:sp>
        <p:nvSpPr>
          <p:cNvPr id="3" name="TextBox 2">
            <a:extLst>
              <a:ext uri="{FF2B5EF4-FFF2-40B4-BE49-F238E27FC236}">
                <a16:creationId xmlns:a16="http://schemas.microsoft.com/office/drawing/2014/main" id="{33CDFDB9-89FA-A076-5E1C-2256D3F3B9F7}"/>
              </a:ext>
            </a:extLst>
          </p:cNvPr>
          <p:cNvSpPr txBox="1"/>
          <p:nvPr/>
        </p:nvSpPr>
        <p:spPr>
          <a:xfrm>
            <a:off x="482863" y="1972586"/>
            <a:ext cx="5181600" cy="332398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1-</a:t>
            </a:r>
            <a:r>
              <a:rPr lang="en-US" sz="1400" dirty="0">
                <a:solidFill>
                  <a:schemeClr val="bg1"/>
                </a:solidFill>
                <a:latin typeface="Times New Roman" panose="02020603050405020304" pitchFamily="18" charset="0"/>
                <a:cs typeface="Times New Roman" panose="02020603050405020304" pitchFamily="18" charset="0"/>
              </a:rPr>
              <a:t>Focus on Quality over Quantity: Rather than aiming to match the release numbers of studios like Toei Animation,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should prioritize producing a smaller number of high-quality, well-received anime series that can build its reputation and popularity among fans.</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2- P</a:t>
            </a:r>
            <a:r>
              <a:rPr lang="en-US" sz="1400" dirty="0" err="1">
                <a:solidFill>
                  <a:schemeClr val="bg1"/>
                </a:solidFill>
                <a:latin typeface="Times New Roman" panose="02020603050405020304" pitchFamily="18" charset="0"/>
                <a:cs typeface="Times New Roman" panose="02020603050405020304" pitchFamily="18" charset="0"/>
              </a:rPr>
              <a:t>rioritize</a:t>
            </a:r>
            <a:r>
              <a:rPr lang="en-US" sz="1400" dirty="0">
                <a:solidFill>
                  <a:schemeClr val="bg1"/>
                </a:solidFill>
                <a:latin typeface="Times New Roman" panose="02020603050405020304" pitchFamily="18" charset="0"/>
                <a:cs typeface="Times New Roman" panose="02020603050405020304" pitchFamily="18" charset="0"/>
              </a:rPr>
              <a:t> Adaptations of Popular Source Material: Following the success of MAPPA and Wit Studio's Attack on Titan adaptations,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should consider acquiring the rights to adapt well-known manga or light novels with established fanbases.</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3- </a:t>
            </a:r>
            <a:r>
              <a:rPr lang="en-US" sz="1400" b="0" i="0" dirty="0">
                <a:solidFill>
                  <a:schemeClr val="bg1"/>
                </a:solidFill>
                <a:effectLst/>
                <a:latin typeface="Times New Roman" panose="02020603050405020304" pitchFamily="18" charset="0"/>
                <a:cs typeface="Times New Roman" panose="02020603050405020304" pitchFamily="18" charset="0"/>
              </a:rPr>
              <a:t>Diversify Content: The most popular  studio, A1 Pictures, has released anime across various genres, from supernatural series like "Black Butler" to psychological-romance anime like "</a:t>
            </a:r>
            <a:r>
              <a:rPr lang="en-US" sz="1400" b="0" i="0" dirty="0" err="1">
                <a:solidFill>
                  <a:schemeClr val="bg1"/>
                </a:solidFill>
                <a:effectLst/>
                <a:latin typeface="Times New Roman" panose="02020603050405020304" pitchFamily="18" charset="0"/>
                <a:cs typeface="Times New Roman" panose="02020603050405020304" pitchFamily="18" charset="0"/>
              </a:rPr>
              <a:t>Kaguya-sama</a:t>
            </a:r>
            <a:r>
              <a:rPr lang="en-US" sz="1400" b="0" i="0" dirty="0">
                <a:solidFill>
                  <a:schemeClr val="bg1"/>
                </a:solidFill>
                <a:effectLst/>
                <a:latin typeface="Times New Roman" panose="02020603050405020304" pitchFamily="18" charset="0"/>
                <a:cs typeface="Times New Roman" panose="02020603050405020304" pitchFamily="18" charset="0"/>
              </a:rPr>
              <a:t>: Love is War." This diversity in content allows the studio to cater to different audience preferences and maintain a strong reputation.</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40A55C-E192-875F-2085-6E7939A55876}"/>
              </a:ext>
            </a:extLst>
          </p:cNvPr>
          <p:cNvSpPr txBox="1"/>
          <p:nvPr/>
        </p:nvSpPr>
        <p:spPr>
          <a:xfrm>
            <a:off x="6572250" y="3850023"/>
            <a:ext cx="5143500" cy="2462213"/>
          </a:xfrm>
          <a:prstGeom prst="rect">
            <a:avLst/>
          </a:prstGeom>
          <a:noFill/>
        </p:spPr>
        <p:txBody>
          <a:bodyPr wrap="square" rtlCol="0">
            <a:spAutoFit/>
          </a:bodyPr>
          <a:lstStyle/>
          <a:p>
            <a:r>
              <a:rPr lang="en-US" sz="1400" b="0" i="0" dirty="0">
                <a:solidFill>
                  <a:schemeClr val="bg1"/>
                </a:solidFill>
                <a:effectLst/>
                <a:latin typeface="Times New Roman" panose="02020603050405020304" pitchFamily="18" charset="0"/>
                <a:cs typeface="Times New Roman" panose="02020603050405020304" pitchFamily="18" charset="0"/>
              </a:rPr>
              <a:t>1- Focus on Mature Content: Given the highest average rating and popularity of R-17+ content </a:t>
            </a:r>
            <a:r>
              <a:rPr lang="en-US" sz="1400" b="0" i="0" dirty="0" err="1">
                <a:solidFill>
                  <a:schemeClr val="bg1"/>
                </a:solidFill>
                <a:effectLst/>
                <a:latin typeface="Times New Roman" panose="02020603050405020304" pitchFamily="18" charset="0"/>
                <a:cs typeface="Times New Roman" panose="02020603050405020304" pitchFamily="18" charset="0"/>
              </a:rPr>
              <a:t>i.e</a:t>
            </a:r>
            <a:r>
              <a:rPr lang="en-US" sz="1400" b="0" i="0" dirty="0">
                <a:solidFill>
                  <a:schemeClr val="bg1"/>
                </a:solidFill>
                <a:effectLst/>
                <a:latin typeface="Times New Roman" panose="02020603050405020304" pitchFamily="18" charset="0"/>
                <a:cs typeface="Times New Roman" panose="02020603050405020304" pitchFamily="18" charset="0"/>
              </a:rPr>
              <a:t> 2nd most popular even though having almost 10 times less anime than pg-13 which is first, </a:t>
            </a:r>
            <a:r>
              <a:rPr lang="en-US" sz="1400" b="0" i="0" dirty="0" err="1">
                <a:solidFill>
                  <a:schemeClr val="bg1"/>
                </a:solidFill>
                <a:effectLst/>
                <a:latin typeface="Times New Roman" panose="02020603050405020304" pitchFamily="18" charset="0"/>
                <a:cs typeface="Times New Roman" panose="02020603050405020304" pitchFamily="18" charset="0"/>
              </a:rPr>
              <a:t>Nirmana</a:t>
            </a:r>
            <a:r>
              <a:rPr lang="en-US" sz="1400" b="0" i="0" dirty="0">
                <a:solidFill>
                  <a:schemeClr val="bg1"/>
                </a:solidFill>
                <a:effectLst/>
                <a:latin typeface="Times New Roman" panose="02020603050405020304" pitchFamily="18" charset="0"/>
                <a:cs typeface="Times New Roman" panose="02020603050405020304" pitchFamily="18" charset="0"/>
              </a:rPr>
              <a:t> Animations should consider producing mature content that is well-received by audiences. This can include psychological thrillers, dramas, or other genres that cater to a mature audience.</a:t>
            </a:r>
          </a:p>
          <a:p>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0" i="0" dirty="0">
                <a:solidFill>
                  <a:schemeClr val="bg1"/>
                </a:solidFill>
                <a:effectLst/>
                <a:latin typeface="Times New Roman" panose="02020603050405020304" pitchFamily="18" charset="0"/>
                <a:cs typeface="Times New Roman" panose="02020603050405020304" pitchFamily="18" charset="0"/>
              </a:rPr>
              <a:t>2</a:t>
            </a:r>
            <a:r>
              <a:rPr lang="en-US" sz="1400" dirty="0">
                <a:solidFill>
                  <a:schemeClr val="bg1"/>
                </a:solidFill>
                <a:latin typeface="Times New Roman" panose="02020603050405020304" pitchFamily="18" charset="0"/>
                <a:cs typeface="Times New Roman" panose="02020603050405020304" pitchFamily="18" charset="0"/>
              </a:rPr>
              <a:t>- </a:t>
            </a:r>
            <a:r>
              <a:rPr lang="en-US" sz="1400" b="0" i="0" dirty="0">
                <a:solidFill>
                  <a:schemeClr val="bg1"/>
                </a:solidFill>
                <a:effectLst/>
                <a:latin typeface="Times New Roman" panose="02020603050405020304" pitchFamily="18" charset="0"/>
                <a:cs typeface="Times New Roman" panose="02020603050405020304" pitchFamily="18" charset="0"/>
              </a:rPr>
              <a:t>Avoid Hentai Content: Given the low average rating and number of releases for hentai content, </a:t>
            </a:r>
            <a:r>
              <a:rPr lang="en-US" sz="1400" b="0" i="0" dirty="0" err="1">
                <a:solidFill>
                  <a:schemeClr val="bg1"/>
                </a:solidFill>
                <a:effectLst/>
                <a:latin typeface="Times New Roman" panose="02020603050405020304" pitchFamily="18" charset="0"/>
                <a:cs typeface="Times New Roman" panose="02020603050405020304" pitchFamily="18" charset="0"/>
              </a:rPr>
              <a:t>Nirmana</a:t>
            </a:r>
            <a:r>
              <a:rPr lang="en-US" sz="1400" b="0" i="0" dirty="0">
                <a:solidFill>
                  <a:schemeClr val="bg1"/>
                </a:solidFill>
                <a:effectLst/>
                <a:latin typeface="Times New Roman" panose="02020603050405020304" pitchFamily="18" charset="0"/>
                <a:cs typeface="Times New Roman" panose="02020603050405020304" pitchFamily="18" charset="0"/>
              </a:rPr>
              <a:t> Animations should avoid producing explicit content that may not be well-received by audiences.</a:t>
            </a:r>
          </a:p>
        </p:txBody>
      </p:sp>
    </p:spTree>
    <p:extLst>
      <p:ext uri="{BB962C8B-B14F-4D97-AF65-F5344CB8AC3E}">
        <p14:creationId xmlns:p14="http://schemas.microsoft.com/office/powerpoint/2010/main" val="148916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A6C4D42-CD7B-1572-CCF2-D5A76622DDD3}"/>
              </a:ext>
            </a:extLst>
          </p:cNvPr>
          <p:cNvGrpSpPr/>
          <p:nvPr/>
        </p:nvGrpSpPr>
        <p:grpSpPr>
          <a:xfrm>
            <a:off x="3589979" y="1929479"/>
            <a:ext cx="5888342" cy="3151442"/>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07B651F5-691C-05DE-68EE-5A74AE111631}"/>
              </a:ext>
            </a:extLst>
          </p:cNvPr>
          <p:cNvSpPr txBox="1"/>
          <p:nvPr/>
        </p:nvSpPr>
        <p:spPr>
          <a:xfrm>
            <a:off x="5147635" y="1991552"/>
            <a:ext cx="2762250" cy="553998"/>
          </a:xfrm>
          <a:prstGeom prst="rect">
            <a:avLst/>
          </a:prstGeom>
          <a:noFill/>
        </p:spPr>
        <p:txBody>
          <a:bodyPr wrap="square" rtlCol="0">
            <a:spAutoFit/>
          </a:bodyPr>
          <a:lstStyle/>
          <a:p>
            <a:r>
              <a:rPr lang="en-IN" sz="3000" dirty="0">
                <a:latin typeface="Bangers" panose="020B0604020202020204" charset="0"/>
              </a:rPr>
              <a:t>5.Release Schedule</a:t>
            </a:r>
          </a:p>
        </p:txBody>
      </p:sp>
      <p:sp>
        <p:nvSpPr>
          <p:cNvPr id="7" name="TextBox 6">
            <a:extLst>
              <a:ext uri="{FF2B5EF4-FFF2-40B4-BE49-F238E27FC236}">
                <a16:creationId xmlns:a16="http://schemas.microsoft.com/office/drawing/2014/main" id="{3D6AFA26-098F-E591-8356-391EFB785678}"/>
              </a:ext>
            </a:extLst>
          </p:cNvPr>
          <p:cNvSpPr txBox="1"/>
          <p:nvPr/>
        </p:nvSpPr>
        <p:spPr>
          <a:xfrm>
            <a:off x="3933825" y="2733675"/>
            <a:ext cx="5162550" cy="1600438"/>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1- The studio should aim to release anime on popular days like Sundays, Saturdays, and Fridays, which have the highest number of members.</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  </a:t>
            </a:r>
            <a:r>
              <a:rPr lang="en-US" sz="1400" dirty="0" err="1">
                <a:solidFill>
                  <a:schemeClr val="bg1"/>
                </a:solidFill>
                <a:latin typeface="Times New Roman" panose="02020603050405020304" pitchFamily="18" charset="0"/>
                <a:cs typeface="Times New Roman" panose="02020603050405020304" pitchFamily="18" charset="0"/>
              </a:rPr>
              <a:t>Nirmana</a:t>
            </a:r>
            <a:r>
              <a:rPr lang="en-US" sz="1400" dirty="0">
                <a:solidFill>
                  <a:schemeClr val="bg1"/>
                </a:solidFill>
                <a:latin typeface="Times New Roman" panose="02020603050405020304" pitchFamily="18" charset="0"/>
                <a:cs typeface="Times New Roman" panose="02020603050405020304" pitchFamily="18" charset="0"/>
              </a:rPr>
              <a:t> Animations should plan their releases strategically, focusing on peak months like April and October, and avoiding low-popularity months like December and May.</a:t>
            </a:r>
            <a:endParaRPr lang="en-IN"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42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con&#10;&#10;Description automatically generated">
            <a:extLst>
              <a:ext uri="{FF2B5EF4-FFF2-40B4-BE49-F238E27FC236}">
                <a16:creationId xmlns:a16="http://schemas.microsoft.com/office/drawing/2014/main" id="{F02BCDA7-47CE-71B0-BFC2-639143D09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5954973" y="3728756"/>
            <a:ext cx="1043216" cy="1094282"/>
          </a:xfrm>
          <a:prstGeom prst="rect">
            <a:avLst/>
          </a:prstGeom>
        </p:spPr>
      </p:pic>
      <p:pic>
        <p:nvPicPr>
          <p:cNvPr id="24" name="Picture 23" descr="Shape&#10;&#10;Description automatically generated">
            <a:extLst>
              <a:ext uri="{FF2B5EF4-FFF2-40B4-BE49-F238E27FC236}">
                <a16:creationId xmlns:a16="http://schemas.microsoft.com/office/drawing/2014/main" id="{6CB5F8D9-D7BE-0CEA-3D8D-C1956BA5EB0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437146" y="5137262"/>
            <a:ext cx="1874631" cy="142614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334303CB-1149-87A8-9DDA-3AD5A61BCD3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flipH="1">
            <a:off x="2081827" y="1719205"/>
            <a:ext cx="1256216" cy="1034284"/>
          </a:xfrm>
          <a:prstGeom prst="rect">
            <a:avLst/>
          </a:prstGeom>
        </p:spPr>
      </p:pic>
      <p:pic>
        <p:nvPicPr>
          <p:cNvPr id="26" name="Picture 25" descr="A cartoon of a child holding a guitar&#10;&#10;Description automatically generated with low confidence">
            <a:extLst>
              <a:ext uri="{FF2B5EF4-FFF2-40B4-BE49-F238E27FC236}">
                <a16:creationId xmlns:a16="http://schemas.microsoft.com/office/drawing/2014/main" id="{96651D07-0729-4892-4C54-A575F78FA98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005224" y="3525067"/>
            <a:ext cx="1429552" cy="1644267"/>
          </a:xfrm>
          <a:prstGeom prst="rect">
            <a:avLst/>
          </a:prstGeom>
        </p:spPr>
      </p:pic>
      <p:pic>
        <p:nvPicPr>
          <p:cNvPr id="17" name="Picture 16">
            <a:extLst>
              <a:ext uri="{FF2B5EF4-FFF2-40B4-BE49-F238E27FC236}">
                <a16:creationId xmlns:a16="http://schemas.microsoft.com/office/drawing/2014/main" id="{C040CF39-4232-BA50-D496-324F2E9B2F29}"/>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580042" y="3236479"/>
            <a:ext cx="3043092" cy="4584285"/>
          </a:xfrm>
          <a:prstGeom prst="rect">
            <a:avLst/>
          </a:prstGeom>
        </p:spPr>
      </p:pic>
      <p:pic>
        <p:nvPicPr>
          <p:cNvPr id="16" name="Picture 15" descr="A group of people in clothing&#10;&#10;Description automatically generated with medium confidence">
            <a:extLst>
              <a:ext uri="{FF2B5EF4-FFF2-40B4-BE49-F238E27FC236}">
                <a16:creationId xmlns:a16="http://schemas.microsoft.com/office/drawing/2014/main" id="{3089CA39-CCA3-ABAA-8572-E0FF8DEDE83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rot="20778407">
            <a:off x="7847892" y="2919244"/>
            <a:ext cx="4388376" cy="3651547"/>
          </a:xfrm>
          <a:prstGeom prst="rect">
            <a:avLst/>
          </a:prstGeom>
        </p:spPr>
      </p:pic>
      <p:pic>
        <p:nvPicPr>
          <p:cNvPr id="13" name="Picture 12" descr="A picture containing dressed&#10;&#10;Description automatically generated">
            <a:extLst>
              <a:ext uri="{FF2B5EF4-FFF2-40B4-BE49-F238E27FC236}">
                <a16:creationId xmlns:a16="http://schemas.microsoft.com/office/drawing/2014/main" id="{C4E53C1D-54AC-2ABB-7B5E-DB5CD693D4C4}"/>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7476206" y="4572329"/>
            <a:ext cx="2389888" cy="3233195"/>
          </a:xfrm>
          <a:prstGeom prst="rect">
            <a:avLst/>
          </a:prstGeom>
        </p:spPr>
      </p:pic>
      <p:pic>
        <p:nvPicPr>
          <p:cNvPr id="3" name="Picture 2" descr="A group of people in clothing&#10;&#10;Description automatically generated with medium confidence">
            <a:extLst>
              <a:ext uri="{FF2B5EF4-FFF2-40B4-BE49-F238E27FC236}">
                <a16:creationId xmlns:a16="http://schemas.microsoft.com/office/drawing/2014/main" id="{C5356E5B-D3D2-89BC-76FA-AEBA20C52E93}"/>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rot="935922">
            <a:off x="-776457" y="2603993"/>
            <a:ext cx="8018583" cy="5984735"/>
          </a:xfrm>
          <a:prstGeom prst="rect">
            <a:avLst/>
          </a:prstGeom>
        </p:spPr>
      </p:pic>
      <p:pic>
        <p:nvPicPr>
          <p:cNvPr id="5" name="Picture 4">
            <a:extLst>
              <a:ext uri="{FF2B5EF4-FFF2-40B4-BE49-F238E27FC236}">
                <a16:creationId xmlns:a16="http://schemas.microsoft.com/office/drawing/2014/main" id="{A1AC879B-F76B-9F23-824B-9AF07F680747}"/>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9242091" y="3902145"/>
            <a:ext cx="3233195" cy="3233195"/>
          </a:xfrm>
          <a:prstGeom prst="rect">
            <a:avLst/>
          </a:prstGeom>
        </p:spPr>
      </p:pic>
      <p:pic>
        <p:nvPicPr>
          <p:cNvPr id="15" name="Picture 14" descr="A picture containing person, dressed, clothes&#10;&#10;Description automatically generated">
            <a:extLst>
              <a:ext uri="{FF2B5EF4-FFF2-40B4-BE49-F238E27FC236}">
                <a16:creationId xmlns:a16="http://schemas.microsoft.com/office/drawing/2014/main" id="{4CD5D953-5264-AEB1-18A5-F44EF20065F3}"/>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Lst>
          </a:blip>
          <a:stretch>
            <a:fillRect/>
          </a:stretch>
        </p:blipFill>
        <p:spPr>
          <a:xfrm>
            <a:off x="6096000" y="4986944"/>
            <a:ext cx="2005588" cy="2834646"/>
          </a:xfrm>
          <a:prstGeom prst="rect">
            <a:avLst/>
          </a:prstGeom>
        </p:spPr>
      </p:pic>
      <p:grpSp>
        <p:nvGrpSpPr>
          <p:cNvPr id="6" name="Group 5">
            <a:extLst>
              <a:ext uri="{FF2B5EF4-FFF2-40B4-BE49-F238E27FC236}">
                <a16:creationId xmlns:a16="http://schemas.microsoft.com/office/drawing/2014/main" id="{0B36BCFB-436D-A25B-AC48-6C23D329D3A7}"/>
              </a:ext>
            </a:extLst>
          </p:cNvPr>
          <p:cNvGrpSpPr>
            <a:grpSpLocks noGrp="1" noUngrp="1" noRot="1" noMove="1" noResize="1"/>
          </p:cNvGrpSpPr>
          <p:nvPr/>
        </p:nvGrpSpPr>
        <p:grpSpPr>
          <a:xfrm>
            <a:off x="10551160" y="1289121"/>
            <a:ext cx="2591271" cy="3612758"/>
            <a:chOff x="10551160" y="1289121"/>
            <a:chExt cx="2591271" cy="3612758"/>
          </a:xfrm>
        </p:grpSpPr>
        <p:pic>
          <p:nvPicPr>
            <p:cNvPr id="7" name="Picture 6" descr="A picture containing dancer&#10;&#10;Description automatically generated">
              <a:extLst>
                <a:ext uri="{FF2B5EF4-FFF2-40B4-BE49-F238E27FC236}">
                  <a16:creationId xmlns:a16="http://schemas.microsoft.com/office/drawing/2014/main" id="{16091F3E-9443-54B8-6E7B-8B55C11E17CC}"/>
                </a:ext>
              </a:extLst>
            </p:cNvPr>
            <p:cNvPicPr>
              <a:picLocks noGrp="1" noRot="1" noChangeAspect="1" noMove="1" noResize="1" noEditPoints="1" noAdjustHandles="1" noChangeArrowheads="1" noChangeShapeType="1" noCrop="1"/>
            </p:cNvPicPr>
            <p:nvPr/>
          </p:nvPicPr>
          <p:blipFill>
            <a:blip r:embed="rId12">
              <a:extLst>
                <a:ext uri="{28A0092B-C50C-407E-A947-70E740481C1C}">
                  <a14:useLocalDpi xmlns:a14="http://schemas.microsoft.com/office/drawing/2010/main" val="0"/>
                </a:ext>
              </a:extLst>
            </a:blip>
            <a:stretch>
              <a:fillRect/>
            </a:stretch>
          </p:blipFill>
          <p:spPr>
            <a:xfrm rot="20781044">
              <a:off x="10715109" y="1289121"/>
              <a:ext cx="2427322" cy="3612758"/>
            </a:xfrm>
            <a:prstGeom prst="rect">
              <a:avLst/>
            </a:prstGeom>
          </p:spPr>
        </p:pic>
        <p:pic>
          <p:nvPicPr>
            <p:cNvPr id="4" name="Picture 3" descr="A picture containing text, basketball&#10;&#10;Description automatically generated">
              <a:extLst>
                <a:ext uri="{FF2B5EF4-FFF2-40B4-BE49-F238E27FC236}">
                  <a16:creationId xmlns:a16="http://schemas.microsoft.com/office/drawing/2014/main" id="{FEF87DB1-2709-E438-CC1C-3DA3830FE2E9}"/>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Lst>
            </a:blip>
            <a:stretch>
              <a:fillRect/>
            </a:stretch>
          </p:blipFill>
          <p:spPr>
            <a:xfrm>
              <a:off x="10551160" y="1579704"/>
              <a:ext cx="640080" cy="638671"/>
            </a:xfrm>
            <a:prstGeom prst="rect">
              <a:avLst/>
            </a:prstGeom>
          </p:spPr>
        </p:pic>
      </p:grpSp>
      <p:sp>
        <p:nvSpPr>
          <p:cNvPr id="2" name="TextBox 1">
            <a:extLst>
              <a:ext uri="{FF2B5EF4-FFF2-40B4-BE49-F238E27FC236}">
                <a16:creationId xmlns:a16="http://schemas.microsoft.com/office/drawing/2014/main" id="{78774DA0-9B17-15B8-D66D-53969A153106}"/>
              </a:ext>
            </a:extLst>
          </p:cNvPr>
          <p:cNvSpPr txBox="1"/>
          <p:nvPr/>
        </p:nvSpPr>
        <p:spPr>
          <a:xfrm>
            <a:off x="3849309" y="660787"/>
            <a:ext cx="4855817"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THANK YOU</a:t>
            </a:r>
          </a:p>
        </p:txBody>
      </p:sp>
    </p:spTree>
    <p:extLst>
      <p:ext uri="{BB962C8B-B14F-4D97-AF65-F5344CB8AC3E}">
        <p14:creationId xmlns:p14="http://schemas.microsoft.com/office/powerpoint/2010/main" val="109357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E8A465-6F03-992A-B00F-FE704E390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021" y="1250302"/>
            <a:ext cx="3062635" cy="3470987"/>
          </a:xfrm>
          <a:prstGeom prst="rect">
            <a:avLst/>
          </a:prstGeom>
        </p:spPr>
      </p:pic>
      <p:sp>
        <p:nvSpPr>
          <p:cNvPr id="11" name="TextBox 10">
            <a:extLst>
              <a:ext uri="{FF2B5EF4-FFF2-40B4-BE49-F238E27FC236}">
                <a16:creationId xmlns:a16="http://schemas.microsoft.com/office/drawing/2014/main" id="{6C5C3492-87BE-341D-C789-AB6E15A0F353}"/>
              </a:ext>
            </a:extLst>
          </p:cNvPr>
          <p:cNvSpPr txBox="1"/>
          <p:nvPr/>
        </p:nvSpPr>
        <p:spPr>
          <a:xfrm>
            <a:off x="2629859" y="317240"/>
            <a:ext cx="7358744" cy="523220"/>
          </a:xfrm>
          <a:prstGeom prst="rect">
            <a:avLst/>
          </a:prstGeom>
          <a:noFill/>
        </p:spPr>
        <p:txBody>
          <a:bodyPr wrap="square" rtlCol="0">
            <a:spAutoFit/>
          </a:bodyPr>
          <a:lstStyle/>
          <a:p>
            <a:r>
              <a:rPr lang="en-US" sz="2800" b="0" i="0" dirty="0">
                <a:effectLst/>
                <a:latin typeface="Stencil" panose="040409050D0802020404" pitchFamily="82" charset="0"/>
              </a:rPr>
              <a:t>Crafting Dreams, One Frame at a Time.</a:t>
            </a:r>
            <a:endParaRPr lang="en-IN" sz="2800" dirty="0">
              <a:latin typeface="Stencil" panose="040409050D0802020404" pitchFamily="82" charset="0"/>
            </a:endParaRPr>
          </a:p>
        </p:txBody>
      </p:sp>
    </p:spTree>
    <p:extLst>
      <p:ext uri="{BB962C8B-B14F-4D97-AF65-F5344CB8AC3E}">
        <p14:creationId xmlns:p14="http://schemas.microsoft.com/office/powerpoint/2010/main" val="142320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C54BE-5338-31A4-0F8A-4A8031A75DD7}"/>
              </a:ext>
            </a:extLst>
          </p:cNvPr>
          <p:cNvSpPr txBox="1"/>
          <p:nvPr/>
        </p:nvSpPr>
        <p:spPr>
          <a:xfrm>
            <a:off x="3569044" y="1086521"/>
            <a:ext cx="184730" cy="769441"/>
          </a:xfrm>
          <a:prstGeom prst="rect">
            <a:avLst/>
          </a:prstGeom>
          <a:noFill/>
        </p:spPr>
        <p:txBody>
          <a:bodyPr wrap="none" rtlCol="0">
            <a:spAutoFit/>
          </a:bodyPr>
          <a:lstStyle/>
          <a:p>
            <a:pPr algn="ctr"/>
            <a:endParaRPr lang="en-IN" sz="4400" dirty="0">
              <a:solidFill>
                <a:schemeClr val="bg1"/>
              </a:solidFill>
              <a:latin typeface="Bangers" panose="00000500000000000000" pitchFamily="2" charset="0"/>
            </a:endParaRPr>
          </a:p>
        </p:txBody>
      </p:sp>
      <p:sp>
        <p:nvSpPr>
          <p:cNvPr id="8" name="TextBox 7">
            <a:extLst>
              <a:ext uri="{FF2B5EF4-FFF2-40B4-BE49-F238E27FC236}">
                <a16:creationId xmlns:a16="http://schemas.microsoft.com/office/drawing/2014/main" id="{C45763FD-A214-4798-3B53-906B56F61EDE}"/>
              </a:ext>
            </a:extLst>
          </p:cNvPr>
          <p:cNvSpPr txBox="1"/>
          <p:nvPr/>
        </p:nvSpPr>
        <p:spPr>
          <a:xfrm>
            <a:off x="4199491" y="739280"/>
            <a:ext cx="3793026" cy="769441"/>
          </a:xfrm>
          <a:prstGeom prst="rect">
            <a:avLst/>
          </a:prstGeom>
          <a:noFill/>
        </p:spPr>
        <p:txBody>
          <a:bodyPr wrap="none" rtlCol="0">
            <a:spAutoFit/>
          </a:bodyPr>
          <a:lstStyle/>
          <a:p>
            <a:pPr algn="ctr"/>
            <a:r>
              <a:rPr lang="en-IN" sz="4400" dirty="0">
                <a:ln w="0"/>
                <a:effectLst>
                  <a:outerShdw blurRad="38100" dist="19050" dir="2700000" algn="tl" rotWithShape="0">
                    <a:schemeClr val="dk1">
                      <a:alpha val="40000"/>
                    </a:schemeClr>
                  </a:outerShdw>
                </a:effectLst>
                <a:latin typeface="Bangers" panose="00000500000000000000" pitchFamily="2" charset="0"/>
              </a:rPr>
              <a:t>TABLE OF CONTENTS</a:t>
            </a:r>
          </a:p>
        </p:txBody>
      </p:sp>
      <p:grpSp>
        <p:nvGrpSpPr>
          <p:cNvPr id="15" name="Group 14">
            <a:extLst>
              <a:ext uri="{FF2B5EF4-FFF2-40B4-BE49-F238E27FC236}">
                <a16:creationId xmlns:a16="http://schemas.microsoft.com/office/drawing/2014/main" id="{34AB2CFC-FFE3-1223-E56F-64803011367F}"/>
              </a:ext>
            </a:extLst>
          </p:cNvPr>
          <p:cNvGrpSpPr/>
          <p:nvPr/>
        </p:nvGrpSpPr>
        <p:grpSpPr>
          <a:xfrm>
            <a:off x="704850" y="1752601"/>
            <a:ext cx="2408400" cy="1636400"/>
            <a:chOff x="803275" y="1742182"/>
            <a:chExt cx="2614721" cy="2058434"/>
          </a:xfrm>
        </p:grpSpPr>
        <p:sp>
          <p:nvSpPr>
            <p:cNvPr id="17" name="Rectangle: Rounded Corners 16">
              <a:extLst>
                <a:ext uri="{FF2B5EF4-FFF2-40B4-BE49-F238E27FC236}">
                  <a16:creationId xmlns:a16="http://schemas.microsoft.com/office/drawing/2014/main" id="{4379C490-7CBD-8461-A267-25C74A019B79}"/>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874D9A5B-AD45-0C14-B4F2-5522BDA9AB63}"/>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4754D78-2ABF-A8D7-C498-BCCB4772F97D}"/>
                </a:ext>
              </a:extLst>
            </p:cNvPr>
            <p:cNvSpPr txBox="1"/>
            <p:nvPr/>
          </p:nvSpPr>
          <p:spPr>
            <a:xfrm>
              <a:off x="950686" y="1826135"/>
              <a:ext cx="2264280" cy="1974481"/>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1.</a:t>
              </a:r>
            </a:p>
            <a:p>
              <a:pPr algn="ctr"/>
              <a:r>
                <a:rPr lang="en-US" sz="2400" i="1" dirty="0">
                  <a:solidFill>
                    <a:schemeClr val="bg1"/>
                  </a:solidFill>
                  <a:latin typeface="Times New Roman" panose="02020603050405020304" pitchFamily="18" charset="0"/>
                  <a:cs typeface="Times New Roman" panose="02020603050405020304" pitchFamily="18" charset="0"/>
                </a:rPr>
                <a:t> Problem Statement</a:t>
              </a:r>
            </a:p>
            <a:p>
              <a:pPr algn="ctr"/>
              <a:endParaRPr lang="en-US" sz="2400" i="1" dirty="0">
                <a:solidFill>
                  <a:schemeClr val="bg1"/>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2E33B05F-DB04-F574-4C66-7B4386D0FE2B}"/>
              </a:ext>
            </a:extLst>
          </p:cNvPr>
          <p:cNvGrpSpPr/>
          <p:nvPr/>
        </p:nvGrpSpPr>
        <p:grpSpPr>
          <a:xfrm>
            <a:off x="4972049" y="1752601"/>
            <a:ext cx="2408400" cy="1485900"/>
            <a:chOff x="803275" y="1742182"/>
            <a:chExt cx="2614721" cy="1869119"/>
          </a:xfrm>
        </p:grpSpPr>
        <p:sp>
          <p:nvSpPr>
            <p:cNvPr id="23" name="Rectangle: Rounded Corners 22">
              <a:extLst>
                <a:ext uri="{FF2B5EF4-FFF2-40B4-BE49-F238E27FC236}">
                  <a16:creationId xmlns:a16="http://schemas.microsoft.com/office/drawing/2014/main" id="{64005861-DF31-8800-4E58-0E52EE02885B}"/>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D0F44592-0177-FED1-FB68-A84ED5975CDE}"/>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25" name="TextBox 24">
              <a:extLst>
                <a:ext uri="{FF2B5EF4-FFF2-40B4-BE49-F238E27FC236}">
                  <a16:creationId xmlns:a16="http://schemas.microsoft.com/office/drawing/2014/main" id="{AD36CFA1-3920-447E-E32C-AF1B4971615D}"/>
                </a:ext>
              </a:extLst>
            </p:cNvPr>
            <p:cNvSpPr txBox="1"/>
            <p:nvPr/>
          </p:nvSpPr>
          <p:spPr>
            <a:xfrm>
              <a:off x="2000985" y="2433546"/>
              <a:ext cx="184731" cy="420371"/>
            </a:xfrm>
            <a:prstGeom prst="rect">
              <a:avLst/>
            </a:prstGeom>
            <a:noFill/>
          </p:spPr>
          <p:txBody>
            <a:bodyPr wrap="none" rtlCol="0">
              <a:spAutoFit/>
            </a:bodyPr>
            <a:lstStyle/>
            <a:p>
              <a:pPr algn="ctr">
                <a:lnSpc>
                  <a:spcPct val="150000"/>
                </a:lnSpc>
              </a:pPr>
              <a:endParaRPr lang="en-IN" sz="1600" i="1" dirty="0">
                <a:solidFill>
                  <a:schemeClr val="bg1"/>
                </a:solidFill>
                <a:latin typeface="Work Sans SemiBold" panose="00000700000000000000" pitchFamily="50" charset="0"/>
              </a:endParaRPr>
            </a:p>
          </p:txBody>
        </p:sp>
      </p:grpSp>
      <p:grpSp>
        <p:nvGrpSpPr>
          <p:cNvPr id="27" name="Group 26">
            <a:extLst>
              <a:ext uri="{FF2B5EF4-FFF2-40B4-BE49-F238E27FC236}">
                <a16:creationId xmlns:a16="http://schemas.microsoft.com/office/drawing/2014/main" id="{A2B8ABB8-E9A7-1552-C051-CAC0F73C3624}"/>
              </a:ext>
            </a:extLst>
          </p:cNvPr>
          <p:cNvGrpSpPr/>
          <p:nvPr/>
        </p:nvGrpSpPr>
        <p:grpSpPr>
          <a:xfrm>
            <a:off x="9239248" y="1752601"/>
            <a:ext cx="2408400" cy="1485900"/>
            <a:chOff x="803275" y="1742182"/>
            <a:chExt cx="2614721" cy="1869119"/>
          </a:xfrm>
        </p:grpSpPr>
        <p:sp>
          <p:nvSpPr>
            <p:cNvPr id="28" name="Rectangle: Rounded Corners 27">
              <a:extLst>
                <a:ext uri="{FF2B5EF4-FFF2-40B4-BE49-F238E27FC236}">
                  <a16:creationId xmlns:a16="http://schemas.microsoft.com/office/drawing/2014/main" id="{70494FF5-535D-3CEB-F5A0-227D7AAD25E5}"/>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8FB8173D-57BC-A296-29F5-6C280E91267C}"/>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30" name="TextBox 29">
              <a:extLst>
                <a:ext uri="{FF2B5EF4-FFF2-40B4-BE49-F238E27FC236}">
                  <a16:creationId xmlns:a16="http://schemas.microsoft.com/office/drawing/2014/main" id="{BAB7B3BF-8B81-92E3-1EF9-9B976496F61C}"/>
                </a:ext>
              </a:extLst>
            </p:cNvPr>
            <p:cNvSpPr txBox="1"/>
            <p:nvPr/>
          </p:nvSpPr>
          <p:spPr>
            <a:xfrm>
              <a:off x="2000985" y="2433546"/>
              <a:ext cx="184731" cy="420371"/>
            </a:xfrm>
            <a:prstGeom prst="rect">
              <a:avLst/>
            </a:prstGeom>
            <a:noFill/>
          </p:spPr>
          <p:txBody>
            <a:bodyPr wrap="none" rtlCol="0">
              <a:spAutoFit/>
            </a:bodyPr>
            <a:lstStyle/>
            <a:p>
              <a:pPr algn="ctr">
                <a:lnSpc>
                  <a:spcPct val="150000"/>
                </a:lnSpc>
              </a:pPr>
              <a:endParaRPr lang="en-IN" sz="1600" i="1" dirty="0">
                <a:solidFill>
                  <a:schemeClr val="bg1"/>
                </a:solidFill>
                <a:latin typeface="Work Sans SemiBold" panose="00000700000000000000" pitchFamily="50" charset="0"/>
              </a:endParaRPr>
            </a:p>
          </p:txBody>
        </p:sp>
      </p:grpSp>
      <p:grpSp>
        <p:nvGrpSpPr>
          <p:cNvPr id="31" name="Group 30">
            <a:extLst>
              <a:ext uri="{FF2B5EF4-FFF2-40B4-BE49-F238E27FC236}">
                <a16:creationId xmlns:a16="http://schemas.microsoft.com/office/drawing/2014/main" id="{6951BA9C-23AF-0B4C-FBA7-678111985A5E}"/>
              </a:ext>
            </a:extLst>
          </p:cNvPr>
          <p:cNvGrpSpPr/>
          <p:nvPr/>
        </p:nvGrpSpPr>
        <p:grpSpPr>
          <a:xfrm>
            <a:off x="704850" y="4229101"/>
            <a:ext cx="2408400" cy="1485900"/>
            <a:chOff x="803275" y="1742182"/>
            <a:chExt cx="2614721" cy="1869119"/>
          </a:xfrm>
        </p:grpSpPr>
        <p:sp>
          <p:nvSpPr>
            <p:cNvPr id="32" name="Rectangle: Rounded Corners 31">
              <a:extLst>
                <a:ext uri="{FF2B5EF4-FFF2-40B4-BE49-F238E27FC236}">
                  <a16:creationId xmlns:a16="http://schemas.microsoft.com/office/drawing/2014/main" id="{554DFF3F-2B93-C01C-E638-E6CF70D6DD1D}"/>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9F8164C1-8378-7A4D-EE53-7120AA6C05E3}"/>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grpSp>
      <p:grpSp>
        <p:nvGrpSpPr>
          <p:cNvPr id="35" name="Group 34">
            <a:extLst>
              <a:ext uri="{FF2B5EF4-FFF2-40B4-BE49-F238E27FC236}">
                <a16:creationId xmlns:a16="http://schemas.microsoft.com/office/drawing/2014/main" id="{DD735E36-9719-A168-09CB-E8E5AE6CCDFB}"/>
              </a:ext>
            </a:extLst>
          </p:cNvPr>
          <p:cNvGrpSpPr/>
          <p:nvPr/>
        </p:nvGrpSpPr>
        <p:grpSpPr>
          <a:xfrm>
            <a:off x="4972049" y="4229101"/>
            <a:ext cx="2408400" cy="1485900"/>
            <a:chOff x="803275" y="1742182"/>
            <a:chExt cx="2614721" cy="1869119"/>
          </a:xfrm>
        </p:grpSpPr>
        <p:sp>
          <p:nvSpPr>
            <p:cNvPr id="36" name="Rectangle: Rounded Corners 35">
              <a:extLst>
                <a:ext uri="{FF2B5EF4-FFF2-40B4-BE49-F238E27FC236}">
                  <a16:creationId xmlns:a16="http://schemas.microsoft.com/office/drawing/2014/main" id="{42F3D62E-F777-6F61-1A36-B26882644347}"/>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3CBE1224-6C84-C394-3FAD-DDAAC5ADEFBA}"/>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38" name="TextBox 37">
              <a:extLst>
                <a:ext uri="{FF2B5EF4-FFF2-40B4-BE49-F238E27FC236}">
                  <a16:creationId xmlns:a16="http://schemas.microsoft.com/office/drawing/2014/main" id="{93BC1084-A9CD-5688-DE51-24E68957FFCD}"/>
                </a:ext>
              </a:extLst>
            </p:cNvPr>
            <p:cNvSpPr txBox="1"/>
            <p:nvPr/>
          </p:nvSpPr>
          <p:spPr>
            <a:xfrm>
              <a:off x="2000985" y="2433546"/>
              <a:ext cx="184731" cy="420371"/>
            </a:xfrm>
            <a:prstGeom prst="rect">
              <a:avLst/>
            </a:prstGeom>
            <a:noFill/>
          </p:spPr>
          <p:txBody>
            <a:bodyPr wrap="none" rtlCol="0">
              <a:spAutoFit/>
            </a:bodyPr>
            <a:lstStyle/>
            <a:p>
              <a:pPr algn="ctr">
                <a:lnSpc>
                  <a:spcPct val="150000"/>
                </a:lnSpc>
              </a:pPr>
              <a:endParaRPr lang="en-IN" sz="1600" i="1" dirty="0">
                <a:solidFill>
                  <a:schemeClr val="bg1"/>
                </a:solidFill>
                <a:latin typeface="Work Sans SemiBold" panose="00000700000000000000" pitchFamily="50" charset="0"/>
              </a:endParaRPr>
            </a:p>
          </p:txBody>
        </p:sp>
      </p:grpSp>
      <p:grpSp>
        <p:nvGrpSpPr>
          <p:cNvPr id="39" name="Group 38">
            <a:extLst>
              <a:ext uri="{FF2B5EF4-FFF2-40B4-BE49-F238E27FC236}">
                <a16:creationId xmlns:a16="http://schemas.microsoft.com/office/drawing/2014/main" id="{E22802C0-116C-F888-5803-9FCA11DA2D1F}"/>
              </a:ext>
            </a:extLst>
          </p:cNvPr>
          <p:cNvGrpSpPr/>
          <p:nvPr/>
        </p:nvGrpSpPr>
        <p:grpSpPr>
          <a:xfrm>
            <a:off x="9239250" y="4339963"/>
            <a:ext cx="2406714" cy="1485900"/>
            <a:chOff x="803275" y="1742182"/>
            <a:chExt cx="2614721" cy="1869119"/>
          </a:xfrm>
        </p:grpSpPr>
        <p:sp>
          <p:nvSpPr>
            <p:cNvPr id="40" name="Rectangle: Rounded Corners 39">
              <a:extLst>
                <a:ext uri="{FF2B5EF4-FFF2-40B4-BE49-F238E27FC236}">
                  <a16:creationId xmlns:a16="http://schemas.microsoft.com/office/drawing/2014/main" id="{166A8CD8-7C81-F895-3F50-3E0A79C87AA4}"/>
                </a:ext>
              </a:extLst>
            </p:cNvPr>
            <p:cNvSpPr/>
            <p:nvPr/>
          </p:nvSpPr>
          <p:spPr>
            <a:xfrm>
              <a:off x="803275" y="1742182"/>
              <a:ext cx="2614721" cy="186911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Rounded Corners 40">
              <a:extLst>
                <a:ext uri="{FF2B5EF4-FFF2-40B4-BE49-F238E27FC236}">
                  <a16:creationId xmlns:a16="http://schemas.microsoft.com/office/drawing/2014/main" id="{CD6E7ACE-0318-48C3-5876-2095277B722D}"/>
                </a:ext>
              </a:extLst>
            </p:cNvPr>
            <p:cNvSpPr/>
            <p:nvPr/>
          </p:nvSpPr>
          <p:spPr>
            <a:xfrm>
              <a:off x="908642" y="1872200"/>
              <a:ext cx="2369419" cy="1556800"/>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42" name="TextBox 41">
              <a:extLst>
                <a:ext uri="{FF2B5EF4-FFF2-40B4-BE49-F238E27FC236}">
                  <a16:creationId xmlns:a16="http://schemas.microsoft.com/office/drawing/2014/main" id="{91A0E2A9-B52C-1667-AB40-70552DF6E06C}"/>
                </a:ext>
              </a:extLst>
            </p:cNvPr>
            <p:cNvSpPr txBox="1"/>
            <p:nvPr/>
          </p:nvSpPr>
          <p:spPr>
            <a:xfrm>
              <a:off x="2000985" y="2433546"/>
              <a:ext cx="184731" cy="420371"/>
            </a:xfrm>
            <a:prstGeom prst="rect">
              <a:avLst/>
            </a:prstGeom>
            <a:noFill/>
          </p:spPr>
          <p:txBody>
            <a:bodyPr wrap="none" rtlCol="0">
              <a:spAutoFit/>
            </a:bodyPr>
            <a:lstStyle/>
            <a:p>
              <a:pPr algn="ctr">
                <a:lnSpc>
                  <a:spcPct val="150000"/>
                </a:lnSpc>
              </a:pPr>
              <a:endParaRPr lang="en-IN" sz="1600" i="1" dirty="0">
                <a:solidFill>
                  <a:schemeClr val="bg1"/>
                </a:solidFill>
                <a:latin typeface="Work Sans SemiBold" panose="00000700000000000000" pitchFamily="50" charset="0"/>
              </a:endParaRPr>
            </a:p>
          </p:txBody>
        </p:sp>
      </p:grpSp>
      <p:sp>
        <p:nvSpPr>
          <p:cNvPr id="43" name="TextBox 42">
            <a:extLst>
              <a:ext uri="{FF2B5EF4-FFF2-40B4-BE49-F238E27FC236}">
                <a16:creationId xmlns:a16="http://schemas.microsoft.com/office/drawing/2014/main" id="{F6F2D76C-C2EF-C962-D838-9B0CF15A101D}"/>
              </a:ext>
            </a:extLst>
          </p:cNvPr>
          <p:cNvSpPr txBox="1"/>
          <p:nvPr/>
        </p:nvSpPr>
        <p:spPr>
          <a:xfrm>
            <a:off x="5184694" y="1855962"/>
            <a:ext cx="1890615" cy="830997"/>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2.</a:t>
            </a:r>
          </a:p>
          <a:p>
            <a:pPr algn="ctr"/>
            <a:r>
              <a:rPr lang="en-US" sz="2400" i="1" dirty="0">
                <a:solidFill>
                  <a:schemeClr val="bg1"/>
                </a:solidFill>
                <a:latin typeface="Times New Roman" panose="02020603050405020304" pitchFamily="18" charset="0"/>
                <a:cs typeface="Times New Roman" panose="02020603050405020304" pitchFamily="18" charset="0"/>
              </a:rPr>
              <a:t> Objective</a:t>
            </a:r>
          </a:p>
        </p:txBody>
      </p:sp>
      <p:sp>
        <p:nvSpPr>
          <p:cNvPr id="44" name="TextBox 43">
            <a:extLst>
              <a:ext uri="{FF2B5EF4-FFF2-40B4-BE49-F238E27FC236}">
                <a16:creationId xmlns:a16="http://schemas.microsoft.com/office/drawing/2014/main" id="{8ADB2B03-B1A8-972F-6C7B-7EF515B61C9D}"/>
              </a:ext>
            </a:extLst>
          </p:cNvPr>
          <p:cNvSpPr txBox="1"/>
          <p:nvPr/>
        </p:nvSpPr>
        <p:spPr>
          <a:xfrm>
            <a:off x="9499482" y="1855962"/>
            <a:ext cx="1890615" cy="830997"/>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3.</a:t>
            </a:r>
          </a:p>
          <a:p>
            <a:pPr algn="ctr"/>
            <a:r>
              <a:rPr lang="en-US" sz="2400" i="1" dirty="0">
                <a:solidFill>
                  <a:schemeClr val="bg1"/>
                </a:solidFill>
                <a:latin typeface="Times New Roman" panose="02020603050405020304" pitchFamily="18" charset="0"/>
                <a:cs typeface="Times New Roman" panose="02020603050405020304" pitchFamily="18" charset="0"/>
              </a:rPr>
              <a:t> Data Model</a:t>
            </a:r>
          </a:p>
        </p:txBody>
      </p:sp>
      <p:sp>
        <p:nvSpPr>
          <p:cNvPr id="48" name="TextBox 47">
            <a:extLst>
              <a:ext uri="{FF2B5EF4-FFF2-40B4-BE49-F238E27FC236}">
                <a16:creationId xmlns:a16="http://schemas.microsoft.com/office/drawing/2014/main" id="{DDFD5A4E-ED7D-1430-EA05-7397D9A0A539}"/>
              </a:ext>
            </a:extLst>
          </p:cNvPr>
          <p:cNvSpPr txBox="1"/>
          <p:nvPr/>
        </p:nvSpPr>
        <p:spPr>
          <a:xfrm>
            <a:off x="938126" y="4289414"/>
            <a:ext cx="1890615" cy="1200329"/>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4.</a:t>
            </a:r>
          </a:p>
          <a:p>
            <a:pPr algn="ctr"/>
            <a:r>
              <a:rPr lang="en-US" sz="2400" i="1" dirty="0">
                <a:solidFill>
                  <a:schemeClr val="bg1"/>
                </a:solidFill>
                <a:latin typeface="Times New Roman" panose="02020603050405020304" pitchFamily="18" charset="0"/>
                <a:cs typeface="Times New Roman" panose="02020603050405020304" pitchFamily="18" charset="0"/>
              </a:rPr>
              <a:t> Dashboard Showcase</a:t>
            </a:r>
          </a:p>
        </p:txBody>
      </p:sp>
      <p:sp>
        <p:nvSpPr>
          <p:cNvPr id="49" name="TextBox 48">
            <a:extLst>
              <a:ext uri="{FF2B5EF4-FFF2-40B4-BE49-F238E27FC236}">
                <a16:creationId xmlns:a16="http://schemas.microsoft.com/office/drawing/2014/main" id="{0BA45B0D-74BE-ED48-CA36-0A8FAECEE02D}"/>
              </a:ext>
            </a:extLst>
          </p:cNvPr>
          <p:cNvSpPr txBox="1"/>
          <p:nvPr/>
        </p:nvSpPr>
        <p:spPr>
          <a:xfrm>
            <a:off x="5150692" y="4312132"/>
            <a:ext cx="1890615" cy="830997"/>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5.</a:t>
            </a:r>
          </a:p>
          <a:p>
            <a:pPr algn="ctr"/>
            <a:r>
              <a:rPr lang="en-US" sz="2400" i="1" dirty="0">
                <a:solidFill>
                  <a:schemeClr val="bg1"/>
                </a:solidFill>
                <a:latin typeface="Times New Roman" panose="02020603050405020304" pitchFamily="18" charset="0"/>
                <a:cs typeface="Times New Roman" panose="02020603050405020304" pitchFamily="18" charset="0"/>
              </a:rPr>
              <a:t> Insights</a:t>
            </a:r>
          </a:p>
        </p:txBody>
      </p:sp>
      <p:sp>
        <p:nvSpPr>
          <p:cNvPr id="50" name="TextBox 49">
            <a:extLst>
              <a:ext uri="{FF2B5EF4-FFF2-40B4-BE49-F238E27FC236}">
                <a16:creationId xmlns:a16="http://schemas.microsoft.com/office/drawing/2014/main" id="{F797B0B0-3471-49E0-8669-A1F92AD54E18}"/>
              </a:ext>
            </a:extLst>
          </p:cNvPr>
          <p:cNvSpPr txBox="1"/>
          <p:nvPr/>
        </p:nvSpPr>
        <p:spPr>
          <a:xfrm>
            <a:off x="9239250" y="4392766"/>
            <a:ext cx="2406714" cy="830997"/>
          </a:xfrm>
          <a:prstGeom prst="rect">
            <a:avLst/>
          </a:prstGeom>
          <a:noFill/>
        </p:spPr>
        <p:txBody>
          <a:bodyPr wrap="square" rtlCol="0">
            <a:spAutoFit/>
          </a:bodyPr>
          <a:lstStyle/>
          <a:p>
            <a:pPr algn="ctr"/>
            <a:r>
              <a:rPr lang="en-US" sz="2400" i="1" dirty="0">
                <a:solidFill>
                  <a:schemeClr val="bg1"/>
                </a:solidFill>
                <a:latin typeface="Times New Roman" panose="02020603050405020304" pitchFamily="18" charset="0"/>
                <a:cs typeface="Times New Roman" panose="02020603050405020304" pitchFamily="18" charset="0"/>
              </a:rPr>
              <a:t>6. Recommendation</a:t>
            </a:r>
          </a:p>
        </p:txBody>
      </p:sp>
    </p:spTree>
    <p:extLst>
      <p:ext uri="{BB962C8B-B14F-4D97-AF65-F5344CB8AC3E}">
        <p14:creationId xmlns:p14="http://schemas.microsoft.com/office/powerpoint/2010/main" val="632455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43943" cy="4418267"/>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366563"/>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7A033C3-7972-FEB2-1F4B-F183280217F6}"/>
              </a:ext>
            </a:extLst>
          </p:cNvPr>
          <p:cNvSpPr txBox="1"/>
          <p:nvPr/>
        </p:nvSpPr>
        <p:spPr>
          <a:xfrm>
            <a:off x="4057624" y="1400253"/>
            <a:ext cx="4076757" cy="769441"/>
          </a:xfrm>
          <a:prstGeom prst="rect">
            <a:avLst/>
          </a:prstGeom>
          <a:noFill/>
        </p:spPr>
        <p:txBody>
          <a:bodyPr wrap="none" rtlCol="0">
            <a:spAutoFit/>
          </a:bodyPr>
          <a:lstStyle/>
          <a:p>
            <a:pPr algn="ctr"/>
            <a:r>
              <a:rPr lang="en-US" sz="4400" dirty="0">
                <a:solidFill>
                  <a:schemeClr val="bg1"/>
                </a:solidFill>
                <a:latin typeface="Bangers" panose="00000500000000000000" pitchFamily="2" charset="0"/>
              </a:rPr>
              <a:t>P</a:t>
            </a:r>
            <a:r>
              <a:rPr lang="en-IN" sz="4400" dirty="0" err="1">
                <a:solidFill>
                  <a:schemeClr val="bg1"/>
                </a:solidFill>
                <a:latin typeface="Bangers" panose="00000500000000000000" pitchFamily="2" charset="0"/>
              </a:rPr>
              <a:t>roblem</a:t>
            </a:r>
            <a:r>
              <a:rPr lang="en-IN" sz="4400" dirty="0">
                <a:solidFill>
                  <a:schemeClr val="bg1"/>
                </a:solidFill>
                <a:latin typeface="Bangers" panose="00000500000000000000" pitchFamily="2" charset="0"/>
              </a:rPr>
              <a:t> Statement</a:t>
            </a:r>
          </a:p>
        </p:txBody>
      </p:sp>
      <p:sp>
        <p:nvSpPr>
          <p:cNvPr id="10" name="TextBox 9">
            <a:extLst>
              <a:ext uri="{FF2B5EF4-FFF2-40B4-BE49-F238E27FC236}">
                <a16:creationId xmlns:a16="http://schemas.microsoft.com/office/drawing/2014/main" id="{BDB68679-2387-DDAA-34F6-634BBEDFF93F}"/>
              </a:ext>
            </a:extLst>
          </p:cNvPr>
          <p:cNvSpPr txBox="1"/>
          <p:nvPr/>
        </p:nvSpPr>
        <p:spPr>
          <a:xfrm>
            <a:off x="2743199" y="2193347"/>
            <a:ext cx="6829425" cy="2951064"/>
          </a:xfrm>
          <a:prstGeom prst="rect">
            <a:avLst/>
          </a:prstGeom>
          <a:noFill/>
        </p:spPr>
        <p:txBody>
          <a:bodyPr wrap="square" rtlCol="0">
            <a:spAutoFit/>
          </a:bodyPr>
          <a:lstStyle/>
          <a:p>
            <a:pPr algn="ctr">
              <a:lnSpc>
                <a:spcPct val="150000"/>
              </a:lnSpc>
            </a:pPr>
            <a:r>
              <a:rPr lang="en-US" b="0" i="0" dirty="0">
                <a:solidFill>
                  <a:schemeClr val="bg1"/>
                </a:solidFill>
                <a:effectLst/>
                <a:latin typeface="Times New Roman" panose="02020603050405020304" pitchFamily="18" charset="0"/>
                <a:cs typeface="Times New Roman" panose="02020603050405020304" pitchFamily="18" charset="0"/>
              </a:rPr>
              <a:t>As global demand for anime continues to surge, </a:t>
            </a:r>
            <a:r>
              <a:rPr lang="en-US" b="0" i="0" dirty="0" err="1">
                <a:solidFill>
                  <a:schemeClr val="bg1"/>
                </a:solidFill>
                <a:effectLst/>
                <a:latin typeface="Times New Roman" panose="02020603050405020304" pitchFamily="18" charset="0"/>
                <a:cs typeface="Times New Roman" panose="02020603050405020304" pitchFamily="18" charset="0"/>
              </a:rPr>
              <a:t>Nirmaan</a:t>
            </a:r>
            <a:r>
              <a:rPr lang="en-US" b="0" i="0" dirty="0">
                <a:solidFill>
                  <a:schemeClr val="bg1"/>
                </a:solidFill>
                <a:effectLst/>
                <a:latin typeface="Times New Roman" panose="02020603050405020304" pitchFamily="18" charset="0"/>
                <a:cs typeface="Times New Roman" panose="02020603050405020304" pitchFamily="18" charset="0"/>
              </a:rPr>
              <a:t> Animations, an Indian anime studio, has a significant opportunity to establish its presence in this lucrative market.</a:t>
            </a:r>
          </a:p>
          <a:p>
            <a:pPr algn="ctr">
              <a:lnSpc>
                <a:spcPct val="150000"/>
              </a:lnSpc>
            </a:pPr>
            <a:r>
              <a:rPr lang="en-US" b="0" i="0" dirty="0">
                <a:solidFill>
                  <a:schemeClr val="bg1"/>
                </a:solidFill>
                <a:effectLst/>
                <a:latin typeface="Times New Roman" panose="02020603050405020304" pitchFamily="18" charset="0"/>
                <a:cs typeface="Times New Roman" panose="02020603050405020304" pitchFamily="18" charset="0"/>
              </a:rPr>
              <a:t>The studio faces a lack of localized knowledge in producing anime that appeals to international audiences. This project will utilize historical data from established anime sources to identify trends and success factors that will inform </a:t>
            </a:r>
            <a:r>
              <a:rPr lang="en-US" b="0" i="0" dirty="0" err="1">
                <a:solidFill>
                  <a:schemeClr val="bg1"/>
                </a:solidFill>
                <a:effectLst/>
                <a:latin typeface="Times New Roman" panose="02020603050405020304" pitchFamily="18" charset="0"/>
                <a:cs typeface="Times New Roman" panose="02020603050405020304" pitchFamily="18" charset="0"/>
              </a:rPr>
              <a:t>Nirmaan</a:t>
            </a:r>
            <a:r>
              <a:rPr lang="en-US" b="0" i="0" dirty="0">
                <a:solidFill>
                  <a:schemeClr val="bg1"/>
                </a:solidFill>
                <a:effectLst/>
                <a:latin typeface="Times New Roman" panose="02020603050405020304" pitchFamily="18" charset="0"/>
                <a:cs typeface="Times New Roman" panose="02020603050405020304" pitchFamily="18" charset="0"/>
              </a:rPr>
              <a:t> Animations' production strategies. </a:t>
            </a:r>
            <a:endParaRPr lang="en-IN"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3804462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9F01DDA-245E-CDF8-5A41-1F1F87FD18A9}"/>
              </a:ext>
            </a:extLst>
          </p:cNvPr>
          <p:cNvGrpSpPr/>
          <p:nvPr/>
        </p:nvGrpSpPr>
        <p:grpSpPr>
          <a:xfrm>
            <a:off x="2460977" y="1287208"/>
            <a:ext cx="7270046" cy="3980117"/>
            <a:chOff x="2474029" y="1268158"/>
            <a:chExt cx="7250996" cy="4189589"/>
          </a:xfrm>
        </p:grpSpPr>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TextBox 6">
            <a:extLst>
              <a:ext uri="{FF2B5EF4-FFF2-40B4-BE49-F238E27FC236}">
                <a16:creationId xmlns:a16="http://schemas.microsoft.com/office/drawing/2014/main" id="{97A033C3-7972-FEB2-1F4B-F183280217F6}"/>
              </a:ext>
            </a:extLst>
          </p:cNvPr>
          <p:cNvSpPr txBox="1"/>
          <p:nvPr/>
        </p:nvSpPr>
        <p:spPr>
          <a:xfrm>
            <a:off x="5089956" y="1400253"/>
            <a:ext cx="2012089" cy="769441"/>
          </a:xfrm>
          <a:prstGeom prst="rect">
            <a:avLst/>
          </a:prstGeom>
          <a:noFill/>
        </p:spPr>
        <p:txBody>
          <a:bodyPr wrap="none" rtlCol="0">
            <a:spAutoFit/>
          </a:bodyPr>
          <a:lstStyle/>
          <a:p>
            <a:pPr algn="ctr"/>
            <a:r>
              <a:rPr lang="en-US" sz="4400" dirty="0">
                <a:solidFill>
                  <a:schemeClr val="bg1"/>
                </a:solidFill>
                <a:latin typeface="Bangers" panose="00000500000000000000" pitchFamily="2" charset="0"/>
              </a:rPr>
              <a:t>Objective</a:t>
            </a:r>
            <a:endParaRPr lang="en-IN" sz="4400" dirty="0">
              <a:solidFill>
                <a:schemeClr val="bg1"/>
              </a:solidFill>
              <a:latin typeface="Bangers" panose="00000500000000000000" pitchFamily="2" charset="0"/>
            </a:endParaRPr>
          </a:p>
        </p:txBody>
      </p:sp>
      <p:sp>
        <p:nvSpPr>
          <p:cNvPr id="10" name="TextBox 9">
            <a:extLst>
              <a:ext uri="{FF2B5EF4-FFF2-40B4-BE49-F238E27FC236}">
                <a16:creationId xmlns:a16="http://schemas.microsoft.com/office/drawing/2014/main" id="{BDB68679-2387-DDAA-34F6-634BBEDFF93F}"/>
              </a:ext>
            </a:extLst>
          </p:cNvPr>
          <p:cNvSpPr txBox="1"/>
          <p:nvPr/>
        </p:nvSpPr>
        <p:spPr>
          <a:xfrm>
            <a:off x="2743200" y="2193347"/>
            <a:ext cx="6699380" cy="1704569"/>
          </a:xfrm>
          <a:prstGeom prst="rect">
            <a:avLst/>
          </a:prstGeom>
          <a:noFill/>
        </p:spPr>
        <p:txBody>
          <a:bodyPr wrap="square" rtlCol="0">
            <a:spAutoFit/>
          </a:bodyPr>
          <a:lstStyle/>
          <a:p>
            <a:pPr algn="ctr">
              <a:lnSpc>
                <a:spcPct val="150000"/>
              </a:lnSpc>
            </a:pPr>
            <a:r>
              <a:rPr lang="en-US" b="0" i="0" dirty="0">
                <a:solidFill>
                  <a:schemeClr val="bg1"/>
                </a:solidFill>
                <a:effectLst/>
                <a:latin typeface="Times New Roman" panose="02020603050405020304" pitchFamily="18" charset="0"/>
                <a:cs typeface="Times New Roman" panose="02020603050405020304" pitchFamily="18" charset="0"/>
              </a:rPr>
              <a:t>The objective of this project is to analyze historical anime data to identify key factors influencing anime popularity and success. This analysis will guide </a:t>
            </a:r>
            <a:r>
              <a:rPr lang="en-US" b="0" i="0" dirty="0" err="1">
                <a:solidFill>
                  <a:schemeClr val="bg1"/>
                </a:solidFill>
                <a:effectLst/>
                <a:latin typeface="Times New Roman" panose="02020603050405020304" pitchFamily="18" charset="0"/>
                <a:cs typeface="Times New Roman" panose="02020603050405020304" pitchFamily="18" charset="0"/>
              </a:rPr>
              <a:t>Nirmaan</a:t>
            </a:r>
            <a:r>
              <a:rPr lang="en-US" b="0" i="0" dirty="0">
                <a:solidFill>
                  <a:schemeClr val="bg1"/>
                </a:solidFill>
                <a:effectLst/>
                <a:latin typeface="Times New Roman" panose="02020603050405020304" pitchFamily="18" charset="0"/>
                <a:cs typeface="Times New Roman" panose="02020603050405020304" pitchFamily="18" charset="0"/>
              </a:rPr>
              <a:t> Animations in making informed decisions about genres, themes, production strategies, and release schedules.</a:t>
            </a:r>
            <a:endParaRPr lang="en-IN"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353067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24E9C4F-5D68-6B29-5963-393F73D32AF2}"/>
              </a:ext>
            </a:extLst>
          </p:cNvPr>
          <p:cNvSpPr txBox="1"/>
          <p:nvPr/>
        </p:nvSpPr>
        <p:spPr>
          <a:xfrm>
            <a:off x="4859123" y="4548085"/>
            <a:ext cx="2473754"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Data Model</a:t>
            </a:r>
          </a:p>
        </p:txBody>
      </p:sp>
      <p:grpSp>
        <p:nvGrpSpPr>
          <p:cNvPr id="6" name="Group 5">
            <a:extLst>
              <a:ext uri="{FF2B5EF4-FFF2-40B4-BE49-F238E27FC236}">
                <a16:creationId xmlns:a16="http://schemas.microsoft.com/office/drawing/2014/main" id="{268ADDB0-441C-932A-7227-9B4986C151CC}"/>
              </a:ext>
            </a:extLst>
          </p:cNvPr>
          <p:cNvGrpSpPr/>
          <p:nvPr/>
        </p:nvGrpSpPr>
        <p:grpSpPr>
          <a:xfrm>
            <a:off x="803275" y="4422709"/>
            <a:ext cx="10548938" cy="3094983"/>
            <a:chOff x="803275" y="4548085"/>
            <a:chExt cx="10548938" cy="3305984"/>
          </a:xfrm>
        </p:grpSpPr>
        <p:sp>
          <p:nvSpPr>
            <p:cNvPr id="12" name="Rectangle: Rounded Corners 11">
              <a:extLst>
                <a:ext uri="{FF2B5EF4-FFF2-40B4-BE49-F238E27FC236}">
                  <a16:creationId xmlns:a16="http://schemas.microsoft.com/office/drawing/2014/main" id="{9979D36A-B2F4-DC53-5960-F68D9998DAE8}"/>
                </a:ext>
              </a:extLst>
            </p:cNvPr>
            <p:cNvSpPr/>
            <p:nvPr/>
          </p:nvSpPr>
          <p:spPr>
            <a:xfrm>
              <a:off x="803275" y="4548085"/>
              <a:ext cx="10548938" cy="3305984"/>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09242EA-A44D-8C3C-D8D1-1721573779E3}"/>
                </a:ext>
              </a:extLst>
            </p:cNvPr>
            <p:cNvSpPr/>
            <p:nvPr/>
          </p:nvSpPr>
          <p:spPr>
            <a:xfrm>
              <a:off x="1168400" y="5521775"/>
              <a:ext cx="9855200" cy="193605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9A4C6D1-A3E7-593C-BE6A-C9319B905DB7}"/>
                </a:ext>
              </a:extLst>
            </p:cNvPr>
            <p:cNvSpPr txBox="1"/>
            <p:nvPr/>
          </p:nvSpPr>
          <p:spPr>
            <a:xfrm>
              <a:off x="1168401" y="5767713"/>
              <a:ext cx="9776408" cy="1156086"/>
            </a:xfrm>
            <a:prstGeom prst="rect">
              <a:avLst/>
            </a:prstGeom>
            <a:noFill/>
          </p:spPr>
          <p:txBody>
            <a:bodyPr wrap="square" rtlCol="0">
              <a:spAutoFit/>
            </a:bodyPr>
            <a:lstStyle/>
            <a:p>
              <a:pPr algn="ctr">
                <a:lnSpc>
                  <a:spcPct val="150000"/>
                </a:lnSpc>
              </a:pPr>
              <a:r>
                <a:rPr lang="en-US"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This dataset is a comprehensive collection of anime data fetched from the </a:t>
              </a:r>
              <a:r>
                <a:rPr lang="en-US" sz="1600" i="1"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MyAnimeList</a:t>
              </a:r>
              <a:r>
                <a:rPr lang="en-US"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website using the </a:t>
              </a:r>
              <a:r>
                <a:rPr lang="en-US" sz="1600" i="1"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Jikan</a:t>
              </a:r>
              <a:r>
                <a:rPr lang="en-US"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API. It includes information on the latest </a:t>
              </a:r>
              <a:r>
                <a:rPr lang="en-US" sz="1600" i="1"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animes</a:t>
              </a:r>
              <a:r>
                <a:rPr lang="en-US"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making it a valuable resource for up-to-date recommendations.</a:t>
              </a:r>
            </a:p>
            <a:p>
              <a:pPr algn="ctr">
                <a:lnSpc>
                  <a:spcPct val="150000"/>
                </a:lnSpc>
              </a:pPr>
              <a:r>
                <a:rPr lang="en-US"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it contains 36 columns and 26722 rows</a:t>
              </a:r>
              <a:endParaRPr lang="en-IN" sz="1600" i="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grpSp>
      <p:pic>
        <p:nvPicPr>
          <p:cNvPr id="3" name="Picture 2">
            <a:extLst>
              <a:ext uri="{FF2B5EF4-FFF2-40B4-BE49-F238E27FC236}">
                <a16:creationId xmlns:a16="http://schemas.microsoft.com/office/drawing/2014/main" id="{3587D46B-7D33-263E-76C1-443651E03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98" y="780349"/>
            <a:ext cx="1704763" cy="3642360"/>
          </a:xfrm>
          <a:prstGeom prst="rect">
            <a:avLst/>
          </a:prstGeom>
          <a:ln>
            <a:noFill/>
          </a:ln>
          <a:effectLst>
            <a:innerShdw blurRad="63500" dist="50800" dir="13500000">
              <a:prstClr val="black">
                <a:alpha val="50000"/>
              </a:prstClr>
            </a:innerShdw>
          </a:effectLst>
        </p:spPr>
      </p:pic>
      <p:pic>
        <p:nvPicPr>
          <p:cNvPr id="5" name="Picture 4">
            <a:extLst>
              <a:ext uri="{FF2B5EF4-FFF2-40B4-BE49-F238E27FC236}">
                <a16:creationId xmlns:a16="http://schemas.microsoft.com/office/drawing/2014/main" id="{31E53829-112E-EA5B-F864-075501D9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592" y="763621"/>
            <a:ext cx="7259217" cy="3642360"/>
          </a:xfrm>
          <a:prstGeom prst="rect">
            <a:avLst/>
          </a:prstGeom>
          <a:ln>
            <a:noFill/>
          </a:ln>
          <a:effectLst>
            <a:innerShdw blurRad="63500" dist="50800" dir="13500000">
              <a:prstClr val="black">
                <a:alpha val="50000"/>
              </a:prstClr>
            </a:innerShdw>
          </a:effectLst>
        </p:spPr>
      </p:pic>
      <p:sp>
        <p:nvSpPr>
          <p:cNvPr id="8" name="TextBox 7">
            <a:extLst>
              <a:ext uri="{FF2B5EF4-FFF2-40B4-BE49-F238E27FC236}">
                <a16:creationId xmlns:a16="http://schemas.microsoft.com/office/drawing/2014/main" id="{14332B64-733E-E93F-5C7E-B208BA3F1862}"/>
              </a:ext>
            </a:extLst>
          </p:cNvPr>
          <p:cNvSpPr txBox="1"/>
          <p:nvPr/>
        </p:nvSpPr>
        <p:spPr>
          <a:xfrm>
            <a:off x="4859123" y="4548085"/>
            <a:ext cx="2473754" cy="707886"/>
          </a:xfrm>
          <a:prstGeom prst="rect">
            <a:avLst/>
          </a:prstGeom>
          <a:noFill/>
        </p:spPr>
        <p:txBody>
          <a:bodyPr wrap="square" rtlCol="0">
            <a:spAutoFit/>
          </a:bodyPr>
          <a:lstStyle/>
          <a:p>
            <a:r>
              <a:rPr lang="en-IN" sz="4000" dirty="0">
                <a:latin typeface="Bangers" panose="020B0604020202020204" charset="0"/>
                <a:cs typeface="Times New Roman" panose="02020603050405020304" pitchFamily="18" charset="0"/>
              </a:rPr>
              <a:t>Data Model</a:t>
            </a:r>
          </a:p>
        </p:txBody>
      </p:sp>
    </p:spTree>
    <p:extLst>
      <p:ext uri="{BB962C8B-B14F-4D97-AF65-F5344CB8AC3E}">
        <p14:creationId xmlns:p14="http://schemas.microsoft.com/office/powerpoint/2010/main" val="338053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8ADDB0-441C-932A-7227-9B4986C151CC}"/>
              </a:ext>
            </a:extLst>
          </p:cNvPr>
          <p:cNvGrpSpPr/>
          <p:nvPr/>
        </p:nvGrpSpPr>
        <p:grpSpPr>
          <a:xfrm>
            <a:off x="3411538" y="1777967"/>
            <a:ext cx="5368924" cy="3302065"/>
            <a:chOff x="803275" y="4548085"/>
            <a:chExt cx="10548938" cy="3305984"/>
          </a:xfrm>
        </p:grpSpPr>
        <p:sp>
          <p:nvSpPr>
            <p:cNvPr id="12" name="Rectangle: Rounded Corners 11">
              <a:extLst>
                <a:ext uri="{FF2B5EF4-FFF2-40B4-BE49-F238E27FC236}">
                  <a16:creationId xmlns:a16="http://schemas.microsoft.com/office/drawing/2014/main" id="{9979D36A-B2F4-DC53-5960-F68D9998DAE8}"/>
                </a:ext>
              </a:extLst>
            </p:cNvPr>
            <p:cNvSpPr/>
            <p:nvPr/>
          </p:nvSpPr>
          <p:spPr>
            <a:xfrm>
              <a:off x="803275" y="4548085"/>
              <a:ext cx="10548938" cy="3305984"/>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09242EA-A44D-8C3C-D8D1-1721573779E3}"/>
                </a:ext>
              </a:extLst>
            </p:cNvPr>
            <p:cNvSpPr/>
            <p:nvPr/>
          </p:nvSpPr>
          <p:spPr>
            <a:xfrm>
              <a:off x="1168400" y="5245566"/>
              <a:ext cx="9855199" cy="221430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99A4C6D1-A3E7-593C-BE6A-C9319B905DB7}"/>
                </a:ext>
              </a:extLst>
            </p:cNvPr>
            <p:cNvSpPr txBox="1"/>
            <p:nvPr/>
          </p:nvSpPr>
          <p:spPr>
            <a:xfrm>
              <a:off x="1168400" y="5022867"/>
              <a:ext cx="9776408" cy="970454"/>
            </a:xfrm>
            <a:prstGeom prst="rect">
              <a:avLst/>
            </a:prstGeom>
            <a:noFill/>
          </p:spPr>
          <p:txBody>
            <a:bodyPr wrap="square" rtlCol="0">
              <a:spAutoFit/>
            </a:bodyPr>
            <a:lstStyle/>
            <a:p>
              <a:pPr algn="ctr">
                <a:lnSpc>
                  <a:spcPct val="150000"/>
                </a:lnSpc>
              </a:pPr>
              <a:r>
                <a:rPr lang="en-IN" sz="4400" i="1" dirty="0">
                  <a:solidFill>
                    <a:schemeClr val="bg1"/>
                  </a:solidFill>
                  <a:latin typeface="Bangers" panose="020B0604020202020204" charset="0"/>
                  <a:ea typeface="Open Sans" panose="020B0606030504020204" pitchFamily="34" charset="0"/>
                  <a:cs typeface="Times New Roman" panose="02020603050405020304" pitchFamily="18" charset="0"/>
                </a:rPr>
                <a:t>Dashboard Showcase</a:t>
              </a:r>
            </a:p>
          </p:txBody>
        </p:sp>
      </p:grpSp>
      <p:sp>
        <p:nvSpPr>
          <p:cNvPr id="2" name="TextBox 1">
            <a:extLst>
              <a:ext uri="{FF2B5EF4-FFF2-40B4-BE49-F238E27FC236}">
                <a16:creationId xmlns:a16="http://schemas.microsoft.com/office/drawing/2014/main" id="{8DFC5B2B-39FC-3957-19FE-08DC1CBF8E5C}"/>
              </a:ext>
            </a:extLst>
          </p:cNvPr>
          <p:cNvSpPr txBox="1"/>
          <p:nvPr/>
        </p:nvSpPr>
        <p:spPr>
          <a:xfrm>
            <a:off x="3686175" y="3095625"/>
            <a:ext cx="4897695" cy="1477328"/>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https://app.powerbi.com/view?r=eyJrIjoiYTY0ZWQ5YjItZWNlNS00NzNkLWJiYjgtY2IwNzBkMmRlYjRlIiwidCI6IjM4ZjYyOTI2LTc1NTktNGFlZi04NGFlLWNiNWUxNzI0MDZmYiJ9&amp;pageName=9f92274749a760dd7086</a:t>
            </a:r>
          </a:p>
        </p:txBody>
      </p:sp>
    </p:spTree>
    <p:extLst>
      <p:ext uri="{BB962C8B-B14F-4D97-AF65-F5344CB8AC3E}">
        <p14:creationId xmlns:p14="http://schemas.microsoft.com/office/powerpoint/2010/main" val="58270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8ADDB0-441C-932A-7227-9B4986C151CC}"/>
              </a:ext>
            </a:extLst>
          </p:cNvPr>
          <p:cNvGrpSpPr/>
          <p:nvPr/>
        </p:nvGrpSpPr>
        <p:grpSpPr>
          <a:xfrm>
            <a:off x="3411538" y="1777967"/>
            <a:ext cx="5368924" cy="3302065"/>
            <a:chOff x="803275" y="4548085"/>
            <a:chExt cx="10548938" cy="3305984"/>
          </a:xfrm>
        </p:grpSpPr>
        <p:sp>
          <p:nvSpPr>
            <p:cNvPr id="12" name="Rectangle: Rounded Corners 11">
              <a:extLst>
                <a:ext uri="{FF2B5EF4-FFF2-40B4-BE49-F238E27FC236}">
                  <a16:creationId xmlns:a16="http://schemas.microsoft.com/office/drawing/2014/main" id="{9979D36A-B2F4-DC53-5960-F68D9998DAE8}"/>
                </a:ext>
              </a:extLst>
            </p:cNvPr>
            <p:cNvSpPr/>
            <p:nvPr/>
          </p:nvSpPr>
          <p:spPr>
            <a:xfrm>
              <a:off x="803275" y="4548085"/>
              <a:ext cx="10548938" cy="3305984"/>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09242EA-A44D-8C3C-D8D1-1721573779E3}"/>
                </a:ext>
              </a:extLst>
            </p:cNvPr>
            <p:cNvSpPr/>
            <p:nvPr/>
          </p:nvSpPr>
          <p:spPr>
            <a:xfrm>
              <a:off x="1168400" y="5245566"/>
              <a:ext cx="9855199" cy="193605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9A4C6D1-A3E7-593C-BE6A-C9319B905DB7}"/>
                </a:ext>
              </a:extLst>
            </p:cNvPr>
            <p:cNvSpPr txBox="1"/>
            <p:nvPr/>
          </p:nvSpPr>
          <p:spPr>
            <a:xfrm>
              <a:off x="1168400" y="5767714"/>
              <a:ext cx="9776408" cy="970454"/>
            </a:xfrm>
            <a:prstGeom prst="rect">
              <a:avLst/>
            </a:prstGeom>
            <a:noFill/>
          </p:spPr>
          <p:txBody>
            <a:bodyPr wrap="square" rtlCol="0">
              <a:spAutoFit/>
            </a:bodyPr>
            <a:lstStyle/>
            <a:p>
              <a:pPr algn="ctr">
                <a:lnSpc>
                  <a:spcPct val="150000"/>
                </a:lnSpc>
              </a:pPr>
              <a:r>
                <a:rPr lang="en-IN" sz="4400" i="1" dirty="0">
                  <a:solidFill>
                    <a:schemeClr val="bg1"/>
                  </a:solidFill>
                  <a:latin typeface="Bangers" panose="020B0604020202020204" charset="0"/>
                  <a:ea typeface="Open Sans" panose="020B0606030504020204" pitchFamily="34" charset="0"/>
                  <a:cs typeface="Times New Roman" panose="02020603050405020304" pitchFamily="18" charset="0"/>
                </a:rPr>
                <a:t>Insights</a:t>
              </a:r>
            </a:p>
          </p:txBody>
        </p:sp>
      </p:grpSp>
    </p:spTree>
    <p:extLst>
      <p:ext uri="{BB962C8B-B14F-4D97-AF65-F5344CB8AC3E}">
        <p14:creationId xmlns:p14="http://schemas.microsoft.com/office/powerpoint/2010/main" val="359928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9F01DDA-245E-CDF8-5A41-1F1F87FD18A9}"/>
              </a:ext>
            </a:extLst>
          </p:cNvPr>
          <p:cNvGrpSpPr/>
          <p:nvPr/>
        </p:nvGrpSpPr>
        <p:grpSpPr>
          <a:xfrm>
            <a:off x="6232221" y="2906459"/>
            <a:ext cx="5888342" cy="3151442"/>
            <a:chOff x="2474029" y="1268158"/>
            <a:chExt cx="7250996" cy="4189589"/>
          </a:xfrm>
        </p:grpSpPr>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A6C4D42-CD7B-1572-CCF2-D5A76622DDD3}"/>
              </a:ext>
            </a:extLst>
          </p:cNvPr>
          <p:cNvGrpSpPr/>
          <p:nvPr/>
        </p:nvGrpSpPr>
        <p:grpSpPr>
          <a:xfrm>
            <a:off x="114513" y="1649159"/>
            <a:ext cx="5888342" cy="3151442"/>
            <a:chOff x="2474029" y="1268158"/>
            <a:chExt cx="7250996" cy="4189589"/>
          </a:xfrm>
        </p:grpSpPr>
        <p:sp>
          <p:nvSpPr>
            <p:cNvPr id="11" name="Rectangle: Rounded Corners 10">
              <a:extLst>
                <a:ext uri="{FF2B5EF4-FFF2-40B4-BE49-F238E27FC236}">
                  <a16:creationId xmlns:a16="http://schemas.microsoft.com/office/drawing/2014/main" id="{D08227B1-A68F-9BBA-5423-D85854D55942}"/>
                </a:ext>
              </a:extLst>
            </p:cNvPr>
            <p:cNvSpPr/>
            <p:nvPr/>
          </p:nvSpPr>
          <p:spPr>
            <a:xfrm>
              <a:off x="2474029" y="1268158"/>
              <a:ext cx="7250996" cy="4189589"/>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2A8715-C915-08B2-8C7B-33A4C21C5094}"/>
                </a:ext>
              </a:extLst>
            </p:cNvPr>
            <p:cNvSpPr/>
            <p:nvPr/>
          </p:nvSpPr>
          <p:spPr>
            <a:xfrm>
              <a:off x="2743200" y="2169694"/>
              <a:ext cx="6699380" cy="305953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F8AF713B-F017-25E2-6642-786A34A2E261}"/>
              </a:ext>
            </a:extLst>
          </p:cNvPr>
          <p:cNvSpPr txBox="1"/>
          <p:nvPr/>
        </p:nvSpPr>
        <p:spPr>
          <a:xfrm>
            <a:off x="1672434" y="1711232"/>
            <a:ext cx="2761719" cy="553998"/>
          </a:xfrm>
          <a:prstGeom prst="rect">
            <a:avLst/>
          </a:prstGeom>
          <a:noFill/>
        </p:spPr>
        <p:txBody>
          <a:bodyPr wrap="square" rtlCol="0">
            <a:spAutoFit/>
          </a:bodyPr>
          <a:lstStyle/>
          <a:p>
            <a:r>
              <a:rPr lang="en-IN" sz="3000" dirty="0">
                <a:latin typeface="Bangers" panose="020B0604020202020204" charset="0"/>
              </a:rPr>
              <a:t>1.General Analysis</a:t>
            </a:r>
          </a:p>
        </p:txBody>
      </p:sp>
      <p:sp>
        <p:nvSpPr>
          <p:cNvPr id="14" name="TextBox 13">
            <a:extLst>
              <a:ext uri="{FF2B5EF4-FFF2-40B4-BE49-F238E27FC236}">
                <a16:creationId xmlns:a16="http://schemas.microsoft.com/office/drawing/2014/main" id="{04CB9433-23D7-2549-5A8E-9B160A9712D6}"/>
              </a:ext>
            </a:extLst>
          </p:cNvPr>
          <p:cNvSpPr txBox="1"/>
          <p:nvPr/>
        </p:nvSpPr>
        <p:spPr>
          <a:xfrm>
            <a:off x="7760249" y="2947881"/>
            <a:ext cx="2821505" cy="553998"/>
          </a:xfrm>
          <a:prstGeom prst="rect">
            <a:avLst/>
          </a:prstGeom>
          <a:noFill/>
        </p:spPr>
        <p:txBody>
          <a:bodyPr wrap="square" rtlCol="0">
            <a:spAutoFit/>
          </a:bodyPr>
          <a:lstStyle/>
          <a:p>
            <a:r>
              <a:rPr lang="en-IN" sz="3000" dirty="0">
                <a:latin typeface="Bangers" panose="020B0604020202020204" charset="0"/>
              </a:rPr>
              <a:t>2.Genre Analysis</a:t>
            </a:r>
          </a:p>
        </p:txBody>
      </p:sp>
      <p:sp>
        <p:nvSpPr>
          <p:cNvPr id="15" name="TextBox 14">
            <a:extLst>
              <a:ext uri="{FF2B5EF4-FFF2-40B4-BE49-F238E27FC236}">
                <a16:creationId xmlns:a16="http://schemas.microsoft.com/office/drawing/2014/main" id="{4722F18B-7051-9A3F-A27B-F1E9844C0597}"/>
              </a:ext>
            </a:extLst>
          </p:cNvPr>
          <p:cNvSpPr txBox="1"/>
          <p:nvPr/>
        </p:nvSpPr>
        <p:spPr>
          <a:xfrm>
            <a:off x="457200" y="2354618"/>
            <a:ext cx="5107292" cy="2246769"/>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1- </a:t>
            </a:r>
            <a:r>
              <a:rPr lang="en-US" sz="1400" dirty="0">
                <a:solidFill>
                  <a:schemeClr val="bg1"/>
                </a:solidFill>
                <a:latin typeface="Times New Roman" panose="02020603050405020304" pitchFamily="18" charset="0"/>
                <a:cs typeface="Times New Roman" panose="02020603050405020304" pitchFamily="18" charset="0"/>
              </a:rPr>
              <a:t>Cultural Shifts and Mainstream Acceptance</a:t>
            </a:r>
          </a:p>
          <a:p>
            <a:r>
              <a:rPr lang="en-US" sz="1400" dirty="0">
                <a:solidFill>
                  <a:schemeClr val="bg1"/>
                </a:solidFill>
                <a:latin typeface="Times New Roman" panose="02020603050405020304" pitchFamily="18" charset="0"/>
                <a:cs typeface="Times New Roman" panose="02020603050405020304" pitchFamily="18" charset="0"/>
              </a:rPr>
              <a:t>Anime has transitioned from a niche interest to a mainstream cultural phenomenon, particularly among younger audiences like Gen Z, contributing to the rise in average ratings.</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2-The emergence of </a:t>
            </a:r>
            <a:r>
              <a:rPr lang="en-US" sz="1400" dirty="0" err="1">
                <a:solidFill>
                  <a:schemeClr val="bg1"/>
                </a:solidFill>
                <a:latin typeface="Times New Roman" panose="02020603050405020304" pitchFamily="18" charset="0"/>
                <a:cs typeface="Times New Roman" panose="02020603050405020304" pitchFamily="18" charset="0"/>
              </a:rPr>
              <a:t>Frieren</a:t>
            </a:r>
            <a:r>
              <a:rPr lang="en-US" sz="1400" dirty="0">
                <a:solidFill>
                  <a:schemeClr val="bg1"/>
                </a:solidFill>
                <a:latin typeface="Times New Roman" panose="02020603050405020304" pitchFamily="18" charset="0"/>
                <a:cs typeface="Times New Roman" panose="02020603050405020304" pitchFamily="18" charset="0"/>
              </a:rPr>
              <a:t> as the highest-rated anime indicates a shift in viewer preferences towards narratives that blend emotional depth with fantasy elements. This trend suggests that audiences are increasingly valuing storytelling that explores character development and existential themes</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8042C3D-8ABD-321E-9AB6-C6F893D49952}"/>
              </a:ext>
            </a:extLst>
          </p:cNvPr>
          <p:cNvSpPr txBox="1"/>
          <p:nvPr/>
        </p:nvSpPr>
        <p:spPr>
          <a:xfrm>
            <a:off x="6617355" y="3611918"/>
            <a:ext cx="5107292" cy="1815882"/>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1- </a:t>
            </a:r>
            <a:r>
              <a:rPr lang="en-US" sz="1400" dirty="0">
                <a:solidFill>
                  <a:schemeClr val="bg1"/>
                </a:solidFill>
                <a:latin typeface="Times New Roman" panose="02020603050405020304" pitchFamily="18" charset="0"/>
                <a:cs typeface="Times New Roman" panose="02020603050405020304" pitchFamily="18" charset="0"/>
              </a:rPr>
              <a:t>Action's Dominance: Action remains the most popular genre across all seasons, indicating its enduring appeal and broad audience reach.</a:t>
            </a: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2- Fantasy's Rise: Fantasy has emerged as a strong contender, beating action thrice in the last five years. This trend suggests that viewers are increasingly drawn to immersive worlds and epic storytelling.</a:t>
            </a:r>
          </a:p>
        </p:txBody>
      </p:sp>
    </p:spTree>
    <p:extLst>
      <p:ext uri="{BB962C8B-B14F-4D97-AF65-F5344CB8AC3E}">
        <p14:creationId xmlns:p14="http://schemas.microsoft.com/office/powerpoint/2010/main" val="2959000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TotalTime>
  <Words>1150</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Work Sans SemiBold</vt:lpstr>
      <vt:lpstr>Arial</vt:lpstr>
      <vt:lpstr>Calibri</vt:lpstr>
      <vt:lpstr>Bangers</vt:lpstr>
      <vt:lpstr>Times New Roman</vt:lpstr>
      <vt:lpstr>Stencil</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ujjwal dubey</cp:lastModifiedBy>
  <cp:revision>14</cp:revision>
  <dcterms:created xsi:type="dcterms:W3CDTF">2022-06-09T05:32:15Z</dcterms:created>
  <dcterms:modified xsi:type="dcterms:W3CDTF">2024-07-30T17:53:07Z</dcterms:modified>
</cp:coreProperties>
</file>